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98" autoAdjust="0"/>
    <p:restoredTop sz="94660"/>
  </p:normalViewPr>
  <p:slideViewPr>
    <p:cSldViewPr snapToGrid="0">
      <p:cViewPr>
        <p:scale>
          <a:sx n="125" d="100"/>
          <a:sy n="125" d="100"/>
        </p:scale>
        <p:origin x="780" y="-2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299486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438258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36161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38778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99164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127106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1202055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1944949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392521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2374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A7034C-F8CC-40D4-B15A-29CF30A7EF5B}" type="datetimeFigureOut">
              <a:rPr kumimoji="1" lang="ja-JP" altLang="en-US" smtClean="0"/>
              <a:t>2019/7/31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3003431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1A7034C-F8CC-40D4-B15A-29CF30A7EF5B}" type="datetimeFigureOut">
              <a:rPr kumimoji="1" lang="ja-JP" altLang="en-US" smtClean="0"/>
              <a:t>2019/7/31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754413-8EFA-4311-A2D5-B14F4BE424B2}" type="slidenum">
              <a:rPr kumimoji="1" lang="ja-JP" altLang="en-US" smtClean="0"/>
              <a:t>‹#›</a:t>
            </a:fld>
            <a:endParaRPr kumimoji="1" lang="ja-JP" altLang="en-US"/>
          </a:p>
        </p:txBody>
      </p:sp>
    </p:spTree>
    <p:extLst>
      <p:ext uri="{BB962C8B-B14F-4D97-AF65-F5344CB8AC3E}">
        <p14:creationId xmlns:p14="http://schemas.microsoft.com/office/powerpoint/2010/main" val="969506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jpe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95246" y="165128"/>
            <a:ext cx="6744093" cy="5031570"/>
          </a:xfrm>
          <a:prstGeom prst="roundRect">
            <a:avLst>
              <a:gd name="adj" fmla="val 4281"/>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20" name="図 19"/>
          <p:cNvPicPr>
            <a:picLocks noChangeAspect="1"/>
          </p:cNvPicPr>
          <p:nvPr/>
        </p:nvPicPr>
        <p:blipFill rotWithShape="1">
          <a:blip r:embed="rId2" cstate="email">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a:ext>
            </a:extLst>
          </a:blip>
          <a:srcRect/>
          <a:stretch/>
        </p:blipFill>
        <p:spPr>
          <a:xfrm>
            <a:off x="4121810" y="2491352"/>
            <a:ext cx="2550021" cy="1292843"/>
          </a:xfrm>
          <a:prstGeom prst="rect">
            <a:avLst/>
          </a:prstGeom>
          <a:solidFill>
            <a:srgbClr val="FFFFFF">
              <a:shade val="85000"/>
            </a:srgbClr>
          </a:solidFill>
          <a:ln w="571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7" name="正方形/長方形 66">
            <a:extLst>
              <a:ext uri="{FF2B5EF4-FFF2-40B4-BE49-F238E27FC236}">
                <a16:creationId xmlns:a16="http://schemas.microsoft.com/office/drawing/2014/main" id="{FF16961C-0104-4B51-8389-5528D0C5F97C}"/>
              </a:ext>
            </a:extLst>
          </p:cNvPr>
          <p:cNvSpPr/>
          <p:nvPr/>
        </p:nvSpPr>
        <p:spPr>
          <a:xfrm>
            <a:off x="24993" y="5523973"/>
            <a:ext cx="6801734" cy="4036723"/>
          </a:xfrm>
          <a:prstGeom prst="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代替処理 5"/>
          <p:cNvSpPr/>
          <p:nvPr/>
        </p:nvSpPr>
        <p:spPr>
          <a:xfrm>
            <a:off x="3615458" y="101598"/>
            <a:ext cx="3211267" cy="668618"/>
          </a:xfrm>
          <a:prstGeom prst="flowChartAlternateProces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7" name="テキスト ボックス 6"/>
          <p:cNvSpPr txBox="1"/>
          <p:nvPr/>
        </p:nvSpPr>
        <p:spPr>
          <a:xfrm>
            <a:off x="3620843" y="100988"/>
            <a:ext cx="3347836" cy="646331"/>
          </a:xfrm>
          <a:prstGeom prst="rect">
            <a:avLst/>
          </a:prstGeom>
          <a:noFill/>
        </p:spPr>
        <p:txBody>
          <a:bodyPr wrap="square" rtlCol="0">
            <a:spAutoFit/>
          </a:bodyPr>
          <a:lstStyle/>
          <a:p>
            <a:r>
              <a:rPr lang="ja-JP" altLang="en-US" b="1" dirty="0">
                <a:solidFill>
                  <a:schemeClr val="bg1"/>
                </a:solidFill>
                <a:latin typeface="ＤＦ特太ゴシック体" panose="020B0509000000000000" pitchFamily="49" charset="-128"/>
                <a:ea typeface="ＤＦ特太ゴシック体" panose="020B0509000000000000" pitchFamily="49" charset="-128"/>
              </a:rPr>
              <a:t>農業用ため池</a:t>
            </a:r>
            <a:r>
              <a:rPr lang="ja-JP" altLang="en-US" b="1" dirty="0" smtClean="0">
                <a:solidFill>
                  <a:schemeClr val="bg1"/>
                </a:solidFill>
                <a:latin typeface="ＤＦ特太ゴシック体" panose="020B0509000000000000" pitchFamily="49" charset="-128"/>
                <a:ea typeface="ＤＦ特太ゴシック体" panose="020B0509000000000000" pitchFamily="49" charset="-128"/>
              </a:rPr>
              <a:t>を</a:t>
            </a:r>
            <a:endParaRPr lang="en-US" altLang="ja-JP" b="1" dirty="0" smtClean="0">
              <a:solidFill>
                <a:schemeClr val="bg1"/>
              </a:solidFill>
              <a:latin typeface="ＤＦ特太ゴシック体" panose="020B0509000000000000" pitchFamily="49" charset="-128"/>
              <a:ea typeface="ＤＦ特太ゴシック体" panose="020B0509000000000000" pitchFamily="49" charset="-128"/>
            </a:endParaRPr>
          </a:p>
          <a:p>
            <a:r>
              <a:rPr lang="ja-JP" altLang="en-US" b="1" dirty="0">
                <a:solidFill>
                  <a:schemeClr val="bg1"/>
                </a:solidFill>
                <a:latin typeface="ＤＦ特太ゴシック体" panose="020B0509000000000000" pitchFamily="49" charset="-128"/>
                <a:ea typeface="ＤＦ特太ゴシック体" panose="020B0509000000000000" pitchFamily="49" charset="-128"/>
              </a:rPr>
              <a:t>　</a:t>
            </a:r>
            <a:r>
              <a:rPr lang="ja-JP" altLang="en-US" b="1" dirty="0" smtClean="0">
                <a:solidFill>
                  <a:schemeClr val="bg1"/>
                </a:solidFill>
                <a:latin typeface="ＤＦ特太ゴシック体" panose="020B0509000000000000" pitchFamily="49" charset="-128"/>
                <a:ea typeface="ＤＦ特太ゴシック体" panose="020B0509000000000000" pitchFamily="49" charset="-128"/>
              </a:rPr>
              <a:t>所有</a:t>
            </a:r>
            <a:r>
              <a:rPr lang="ja-JP" altLang="en-US" b="1" dirty="0">
                <a:solidFill>
                  <a:schemeClr val="bg1"/>
                </a:solidFill>
                <a:latin typeface="ＤＦ特太ゴシック体" panose="020B0509000000000000" pitchFamily="49" charset="-128"/>
                <a:ea typeface="ＤＦ特太ゴシック体" panose="020B0509000000000000" pitchFamily="49" charset="-128"/>
              </a:rPr>
              <a:t>・管理している皆様へ</a:t>
            </a:r>
          </a:p>
        </p:txBody>
      </p:sp>
      <p:sp>
        <p:nvSpPr>
          <p:cNvPr id="68" name="テキスト ボックス 67">
            <a:extLst>
              <a:ext uri="{FF2B5EF4-FFF2-40B4-BE49-F238E27FC236}">
                <a16:creationId xmlns:a16="http://schemas.microsoft.com/office/drawing/2014/main" id="{8762A6DD-8D15-46B4-ABA2-239079CC6D6F}"/>
              </a:ext>
            </a:extLst>
          </p:cNvPr>
          <p:cNvSpPr txBox="1"/>
          <p:nvPr/>
        </p:nvSpPr>
        <p:spPr>
          <a:xfrm>
            <a:off x="217629" y="5554313"/>
            <a:ext cx="6470687" cy="646331"/>
          </a:xfrm>
          <a:prstGeom prst="rect">
            <a:avLst/>
          </a:prstGeom>
          <a:noFill/>
          <a:ln>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b="1" dirty="0">
                <a:ln/>
                <a:solidFill>
                  <a:srgbClr val="FF0000"/>
                </a:solidFill>
              </a:rPr>
              <a:t>　</a:t>
            </a:r>
            <a:r>
              <a:rPr lang="ja-JP" altLang="en-US" b="1" u="sng" dirty="0">
                <a:ln/>
                <a:solidFill>
                  <a:srgbClr val="FF0000"/>
                </a:solidFill>
              </a:rPr>
              <a:t>農業用ため池の所有者や管理者の方は、施設に関する情報</a:t>
            </a:r>
            <a:r>
              <a:rPr lang="ja-JP" altLang="en-US" b="1" u="sng" dirty="0" smtClean="0">
                <a:ln/>
                <a:solidFill>
                  <a:srgbClr val="FF0000"/>
                </a:solidFill>
              </a:rPr>
              <a:t>を県に</a:t>
            </a:r>
            <a:r>
              <a:rPr lang="ja-JP" altLang="en-US" b="1" u="sng" dirty="0">
                <a:ln/>
                <a:solidFill>
                  <a:srgbClr val="FF0000"/>
                </a:solidFill>
              </a:rPr>
              <a:t>届け出ることが必要となります。</a:t>
            </a:r>
            <a:endParaRPr lang="en-US" altLang="ja-JP" b="1" u="sng" dirty="0">
              <a:ln/>
              <a:solidFill>
                <a:srgbClr val="FF0000"/>
              </a:solidFill>
            </a:endParaRPr>
          </a:p>
        </p:txBody>
      </p:sp>
      <p:sp>
        <p:nvSpPr>
          <p:cNvPr id="69" name="テキスト ボックス 68">
            <a:extLst>
              <a:ext uri="{FF2B5EF4-FFF2-40B4-BE49-F238E27FC236}">
                <a16:creationId xmlns:a16="http://schemas.microsoft.com/office/drawing/2014/main" id="{8762A6DD-8D15-46B4-ABA2-239079CC6D6F}"/>
              </a:ext>
            </a:extLst>
          </p:cNvPr>
          <p:cNvSpPr txBox="1"/>
          <p:nvPr/>
        </p:nvSpPr>
        <p:spPr>
          <a:xfrm>
            <a:off x="2837112" y="8310267"/>
            <a:ext cx="4100431" cy="307777"/>
          </a:xfrm>
          <a:prstGeom prst="rect">
            <a:avLst/>
          </a:prstGeom>
          <a:noFill/>
        </p:spPr>
        <p:txBody>
          <a:bodyPr wrap="square" rtlCol="0">
            <a:spAutoFit/>
          </a:bodyPr>
          <a:lstStyle/>
          <a:p>
            <a:r>
              <a:rPr lang="ja-JP" altLang="en-US" sz="1400" dirty="0"/>
              <a:t>　農業用ため池の所有者です。</a:t>
            </a:r>
            <a:endParaRPr lang="en-US" altLang="ja-JP" sz="1400" dirty="0"/>
          </a:p>
        </p:txBody>
      </p:sp>
      <p:sp>
        <p:nvSpPr>
          <p:cNvPr id="70" name="テキスト ボックス 69">
            <a:extLst>
              <a:ext uri="{FF2B5EF4-FFF2-40B4-BE49-F238E27FC236}">
                <a16:creationId xmlns:a16="http://schemas.microsoft.com/office/drawing/2014/main" id="{8762A6DD-8D15-46B4-ABA2-239079CC6D6F}"/>
              </a:ext>
            </a:extLst>
          </p:cNvPr>
          <p:cNvSpPr txBox="1"/>
          <p:nvPr/>
        </p:nvSpPr>
        <p:spPr>
          <a:xfrm>
            <a:off x="2884897" y="7122569"/>
            <a:ext cx="3797108" cy="823302"/>
          </a:xfrm>
          <a:prstGeom prst="rect">
            <a:avLst/>
          </a:prstGeom>
          <a:noFill/>
        </p:spPr>
        <p:txBody>
          <a:bodyPr wrap="square" rtlCol="0">
            <a:spAutoFit/>
          </a:bodyPr>
          <a:lstStyle/>
          <a:p>
            <a:pPr>
              <a:lnSpc>
                <a:spcPts val="1920"/>
              </a:lnSpc>
            </a:pPr>
            <a:r>
              <a:rPr lang="ja-JP" altLang="en-US" sz="1400" dirty="0"/>
              <a:t>法律の施行</a:t>
            </a:r>
            <a:r>
              <a:rPr lang="ja-JP" altLang="en-US" sz="1400" dirty="0" smtClean="0"/>
              <a:t>日以後</a:t>
            </a:r>
            <a:r>
              <a:rPr lang="ja-JP" altLang="en-US" sz="1400" dirty="0"/>
              <a:t>、農業用ため池を設置や廃止する時、又は届出情報に変更があった場合、遅滞なく届出する必要があります。</a:t>
            </a:r>
            <a:endParaRPr lang="en-US" altLang="ja-JP" sz="1400" dirty="0"/>
          </a:p>
        </p:txBody>
      </p:sp>
      <p:sp>
        <p:nvSpPr>
          <p:cNvPr id="86" name="テキスト ボックス 85">
            <a:extLst>
              <a:ext uri="{FF2B5EF4-FFF2-40B4-BE49-F238E27FC236}">
                <a16:creationId xmlns:a16="http://schemas.microsoft.com/office/drawing/2014/main" id="{8762A6DD-8D15-46B4-ABA2-239079CC6D6F}"/>
              </a:ext>
            </a:extLst>
          </p:cNvPr>
          <p:cNvSpPr txBox="1"/>
          <p:nvPr/>
        </p:nvSpPr>
        <p:spPr>
          <a:xfrm>
            <a:off x="2959579" y="7866442"/>
            <a:ext cx="3642648" cy="430887"/>
          </a:xfrm>
          <a:prstGeom prst="rect">
            <a:avLst/>
          </a:prstGeom>
          <a:noFill/>
        </p:spPr>
        <p:txBody>
          <a:bodyPr wrap="square" rtlCol="0">
            <a:spAutoFit/>
          </a:bodyPr>
          <a:lstStyle/>
          <a:p>
            <a:r>
              <a:rPr lang="en-US" altLang="ja-JP" sz="1100" dirty="0"/>
              <a:t>※</a:t>
            </a:r>
            <a:r>
              <a:rPr lang="ja-JP" altLang="en-US" sz="1100" dirty="0"/>
              <a:t>法律の</a:t>
            </a:r>
            <a:r>
              <a:rPr lang="ja-JP" altLang="en-US" sz="1100" u="sng" dirty="0"/>
              <a:t>施行日前に設置された施設については、施行日</a:t>
            </a:r>
            <a:endParaRPr lang="en-US" altLang="ja-JP" sz="1100" u="sng" dirty="0"/>
          </a:p>
          <a:p>
            <a:r>
              <a:rPr lang="en-US" altLang="ja-JP" sz="1100" dirty="0"/>
              <a:t>     </a:t>
            </a:r>
            <a:r>
              <a:rPr lang="ja-JP" altLang="en-US" sz="1100" u="sng" dirty="0"/>
              <a:t>から６か月以内に届出をする必要があります</a:t>
            </a:r>
            <a:r>
              <a:rPr lang="ja-JP" altLang="en-US" sz="1100" dirty="0"/>
              <a:t>。</a:t>
            </a:r>
            <a:endParaRPr lang="en-US" altLang="ja-JP" sz="1100" dirty="0"/>
          </a:p>
        </p:txBody>
      </p:sp>
      <p:sp>
        <p:nvSpPr>
          <p:cNvPr id="90" name="テキスト ボックス 89">
            <a:extLst>
              <a:ext uri="{FF2B5EF4-FFF2-40B4-BE49-F238E27FC236}">
                <a16:creationId xmlns:a16="http://schemas.microsoft.com/office/drawing/2014/main" id="{8762A6DD-8D15-46B4-ABA2-239079CC6D6F}"/>
              </a:ext>
            </a:extLst>
          </p:cNvPr>
          <p:cNvSpPr txBox="1"/>
          <p:nvPr/>
        </p:nvSpPr>
        <p:spPr>
          <a:xfrm>
            <a:off x="49390" y="8323438"/>
            <a:ext cx="3154447" cy="307777"/>
          </a:xfrm>
          <a:prstGeom prst="rect">
            <a:avLst/>
          </a:prstGeom>
          <a:noFill/>
        </p:spPr>
        <p:txBody>
          <a:bodyPr wrap="square" rtlCol="0">
            <a:spAutoFit/>
          </a:bodyPr>
          <a:lstStyle/>
          <a:p>
            <a:r>
              <a:rPr lang="ja-JP" altLang="en-US" sz="1400" dirty="0"/>
              <a:t>Ｑ　届出をすべき人は？　　            ⇒</a:t>
            </a:r>
            <a:endParaRPr lang="en-US" altLang="ja-JP" sz="1400" dirty="0"/>
          </a:p>
        </p:txBody>
      </p:sp>
      <p:sp>
        <p:nvSpPr>
          <p:cNvPr id="92" name="テキスト ボックス 91">
            <a:extLst>
              <a:ext uri="{FF2B5EF4-FFF2-40B4-BE49-F238E27FC236}">
                <a16:creationId xmlns:a16="http://schemas.microsoft.com/office/drawing/2014/main" id="{8762A6DD-8D15-46B4-ABA2-239079CC6D6F}"/>
              </a:ext>
            </a:extLst>
          </p:cNvPr>
          <p:cNvSpPr txBox="1"/>
          <p:nvPr/>
        </p:nvSpPr>
        <p:spPr>
          <a:xfrm>
            <a:off x="46434" y="7168563"/>
            <a:ext cx="3157403" cy="307777"/>
          </a:xfrm>
          <a:prstGeom prst="rect">
            <a:avLst/>
          </a:prstGeom>
          <a:noFill/>
        </p:spPr>
        <p:txBody>
          <a:bodyPr wrap="square" rtlCol="0">
            <a:spAutoFit/>
          </a:bodyPr>
          <a:lstStyle/>
          <a:p>
            <a:r>
              <a:rPr lang="ja-JP" altLang="en-US" sz="1400" dirty="0"/>
              <a:t>Ｑ　届出の期限は？　　                    ⇒</a:t>
            </a:r>
            <a:endParaRPr lang="en-US" altLang="ja-JP" sz="1400" dirty="0"/>
          </a:p>
        </p:txBody>
      </p:sp>
      <p:sp>
        <p:nvSpPr>
          <p:cNvPr id="94" name="テキスト ボックス 93">
            <a:extLst>
              <a:ext uri="{FF2B5EF4-FFF2-40B4-BE49-F238E27FC236}">
                <a16:creationId xmlns:a16="http://schemas.microsoft.com/office/drawing/2014/main" id="{8762A6DD-8D15-46B4-ABA2-239079CC6D6F}"/>
              </a:ext>
            </a:extLst>
          </p:cNvPr>
          <p:cNvSpPr txBox="1"/>
          <p:nvPr/>
        </p:nvSpPr>
        <p:spPr>
          <a:xfrm>
            <a:off x="46435" y="6226803"/>
            <a:ext cx="4268390" cy="307777"/>
          </a:xfrm>
          <a:prstGeom prst="rect">
            <a:avLst/>
          </a:prstGeom>
          <a:noFill/>
        </p:spPr>
        <p:txBody>
          <a:bodyPr wrap="square" rtlCol="0">
            <a:spAutoFit/>
          </a:bodyPr>
          <a:lstStyle/>
          <a:p>
            <a:r>
              <a:rPr lang="ja-JP" altLang="en-US" sz="1400" dirty="0"/>
              <a:t>Ｑ　届出が必要となるため池は？  ⇒</a:t>
            </a:r>
            <a:endParaRPr lang="en-US" altLang="ja-JP" sz="1400" dirty="0"/>
          </a:p>
        </p:txBody>
      </p:sp>
      <p:sp>
        <p:nvSpPr>
          <p:cNvPr id="95" name="テキスト ボックス 94">
            <a:extLst>
              <a:ext uri="{FF2B5EF4-FFF2-40B4-BE49-F238E27FC236}">
                <a16:creationId xmlns:a16="http://schemas.microsoft.com/office/drawing/2014/main" id="{8762A6DD-8D15-46B4-ABA2-239079CC6D6F}"/>
              </a:ext>
            </a:extLst>
          </p:cNvPr>
          <p:cNvSpPr txBox="1"/>
          <p:nvPr/>
        </p:nvSpPr>
        <p:spPr>
          <a:xfrm>
            <a:off x="2915965" y="6212992"/>
            <a:ext cx="3755866" cy="307777"/>
          </a:xfrm>
          <a:prstGeom prst="rect">
            <a:avLst/>
          </a:prstGeom>
          <a:noFill/>
        </p:spPr>
        <p:txBody>
          <a:bodyPr wrap="square" rtlCol="0">
            <a:spAutoFit/>
          </a:bodyPr>
          <a:lstStyle/>
          <a:p>
            <a:r>
              <a:rPr lang="ja-JP" altLang="en-US" sz="1400" dirty="0" smtClean="0"/>
              <a:t>農業用に</a:t>
            </a:r>
            <a:r>
              <a:rPr lang="ja-JP" altLang="en-US" sz="1400" dirty="0"/>
              <a:t>利用</a:t>
            </a:r>
            <a:r>
              <a:rPr lang="ja-JP" altLang="en-US" sz="1400" dirty="0" smtClean="0"/>
              <a:t>されるため</a:t>
            </a:r>
            <a:r>
              <a:rPr lang="ja-JP" altLang="en-US" sz="1400" dirty="0"/>
              <a:t>池です</a:t>
            </a:r>
            <a:r>
              <a:rPr lang="ja-JP" altLang="en-US" sz="1400" dirty="0" smtClean="0"/>
              <a:t>。</a:t>
            </a:r>
            <a:r>
              <a:rPr lang="ja-JP" altLang="en-US" sz="1000" dirty="0" smtClean="0"/>
              <a:t>（養鯉、防火用除く）</a:t>
            </a:r>
            <a:endParaRPr lang="en-US" altLang="ja-JP" sz="1000" dirty="0"/>
          </a:p>
        </p:txBody>
      </p:sp>
      <p:sp>
        <p:nvSpPr>
          <p:cNvPr id="96" name="大かっこ 95"/>
          <p:cNvSpPr/>
          <p:nvPr/>
        </p:nvSpPr>
        <p:spPr>
          <a:xfrm>
            <a:off x="2884897" y="6510772"/>
            <a:ext cx="3798165" cy="55356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7" name="テキスト ボックス 96">
            <a:extLst>
              <a:ext uri="{FF2B5EF4-FFF2-40B4-BE49-F238E27FC236}">
                <a16:creationId xmlns:a16="http://schemas.microsoft.com/office/drawing/2014/main" id="{8762A6DD-8D15-46B4-ABA2-239079CC6D6F}"/>
              </a:ext>
            </a:extLst>
          </p:cNvPr>
          <p:cNvSpPr txBox="1"/>
          <p:nvPr/>
        </p:nvSpPr>
        <p:spPr>
          <a:xfrm>
            <a:off x="2992023" y="6479646"/>
            <a:ext cx="3738080" cy="600164"/>
          </a:xfrm>
          <a:prstGeom prst="rect">
            <a:avLst/>
          </a:prstGeom>
          <a:noFill/>
        </p:spPr>
        <p:txBody>
          <a:bodyPr wrap="square" rtlCol="0">
            <a:spAutoFit/>
          </a:bodyPr>
          <a:lstStyle/>
          <a:p>
            <a:r>
              <a:rPr lang="en-US" altLang="ja-JP" sz="1100" dirty="0"/>
              <a:t>※</a:t>
            </a:r>
            <a:r>
              <a:rPr lang="ja-JP" altLang="en-US" sz="1100" dirty="0"/>
              <a:t>現在農業用に利用されていない施設でも、過去に農業用　</a:t>
            </a:r>
            <a:endParaRPr lang="en-US" altLang="ja-JP" sz="1100" dirty="0"/>
          </a:p>
          <a:p>
            <a:r>
              <a:rPr lang="ja-JP" altLang="en-US" sz="1100" dirty="0"/>
              <a:t>    に利用され、 </a:t>
            </a:r>
            <a:r>
              <a:rPr lang="ja-JP" altLang="en-US" sz="1100" u="sng" dirty="0"/>
              <a:t>今でも利用可能な状態にある場合には、届  </a:t>
            </a:r>
            <a:endParaRPr lang="en-US" altLang="ja-JP" sz="1100" u="sng" dirty="0"/>
          </a:p>
          <a:p>
            <a:r>
              <a:rPr lang="en-US" altLang="ja-JP" sz="1100" dirty="0"/>
              <a:t>    </a:t>
            </a:r>
            <a:r>
              <a:rPr lang="ja-JP" altLang="en-US" sz="1100" u="sng" dirty="0"/>
              <a:t>出が必要</a:t>
            </a:r>
            <a:r>
              <a:rPr lang="ja-JP" altLang="en-US" sz="1100" dirty="0"/>
              <a:t>です</a:t>
            </a:r>
            <a:r>
              <a:rPr lang="ja-JP" altLang="en-US" sz="1100" dirty="0" smtClean="0"/>
              <a:t>。</a:t>
            </a:r>
            <a:endParaRPr lang="en-US" altLang="ja-JP" sz="1100" dirty="0"/>
          </a:p>
        </p:txBody>
      </p:sp>
      <p:sp>
        <p:nvSpPr>
          <p:cNvPr id="2" name="下矢印 1"/>
          <p:cNvSpPr/>
          <p:nvPr/>
        </p:nvSpPr>
        <p:spPr>
          <a:xfrm>
            <a:off x="937266" y="5310276"/>
            <a:ext cx="5334000" cy="202276"/>
          </a:xfrm>
          <a:prstGeom prst="downArrow">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大かっこ 105"/>
          <p:cNvSpPr/>
          <p:nvPr/>
        </p:nvSpPr>
        <p:spPr>
          <a:xfrm>
            <a:off x="2901578" y="7890373"/>
            <a:ext cx="3784639" cy="41693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9" name="テキスト ボックス 108">
            <a:extLst>
              <a:ext uri="{FF2B5EF4-FFF2-40B4-BE49-F238E27FC236}">
                <a16:creationId xmlns:a16="http://schemas.microsoft.com/office/drawing/2014/main" id="{8762A6DD-8D15-46B4-ABA2-239079CC6D6F}"/>
              </a:ext>
            </a:extLst>
          </p:cNvPr>
          <p:cNvSpPr txBox="1"/>
          <p:nvPr/>
        </p:nvSpPr>
        <p:spPr>
          <a:xfrm>
            <a:off x="2992023" y="8610315"/>
            <a:ext cx="3642648" cy="430887"/>
          </a:xfrm>
          <a:prstGeom prst="rect">
            <a:avLst/>
          </a:prstGeom>
          <a:noFill/>
        </p:spPr>
        <p:txBody>
          <a:bodyPr wrap="square" rtlCol="0">
            <a:spAutoFit/>
          </a:bodyPr>
          <a:lstStyle/>
          <a:p>
            <a:r>
              <a:rPr lang="en-US" altLang="ja-JP" sz="1100" dirty="0"/>
              <a:t>※</a:t>
            </a:r>
            <a:r>
              <a:rPr lang="ja-JP" altLang="en-US" sz="1100" u="sng" dirty="0"/>
              <a:t>法律の施行日前に設置された施設については、所有者</a:t>
            </a:r>
            <a:endParaRPr lang="en-US" altLang="ja-JP" sz="1100" u="sng" dirty="0"/>
          </a:p>
          <a:p>
            <a:r>
              <a:rPr lang="en-US" altLang="ja-JP" sz="1100" dirty="0"/>
              <a:t>    </a:t>
            </a:r>
            <a:r>
              <a:rPr lang="ja-JP" altLang="en-US" sz="1100" u="sng" dirty="0"/>
              <a:t>又は管理者のいずれかです。</a:t>
            </a:r>
            <a:endParaRPr lang="en-US" altLang="ja-JP" sz="1100" u="sng" dirty="0"/>
          </a:p>
        </p:txBody>
      </p:sp>
      <p:sp>
        <p:nvSpPr>
          <p:cNvPr id="113" name="大かっこ 112"/>
          <p:cNvSpPr/>
          <p:nvPr/>
        </p:nvSpPr>
        <p:spPr>
          <a:xfrm>
            <a:off x="2921596" y="8580090"/>
            <a:ext cx="3804882" cy="47939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7" name="フローチャート: 代替処理 136"/>
          <p:cNvSpPr/>
          <p:nvPr/>
        </p:nvSpPr>
        <p:spPr>
          <a:xfrm>
            <a:off x="19675" y="9593477"/>
            <a:ext cx="6819275" cy="267631"/>
          </a:xfrm>
          <a:prstGeom prst="flowChartAlternateProcess">
            <a:avLst/>
          </a:prstGeom>
          <a:solidFill>
            <a:schemeClr val="accent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38" name="テキスト ボックス 137"/>
          <p:cNvSpPr txBox="1"/>
          <p:nvPr/>
        </p:nvSpPr>
        <p:spPr>
          <a:xfrm>
            <a:off x="927100" y="9572117"/>
            <a:ext cx="6462787" cy="276999"/>
          </a:xfrm>
          <a:prstGeom prst="rect">
            <a:avLst/>
          </a:prstGeom>
          <a:noFill/>
        </p:spPr>
        <p:txBody>
          <a:bodyPr wrap="square" rtlCol="0">
            <a:spAutoFit/>
          </a:bodyPr>
          <a:lstStyle/>
          <a:p>
            <a:r>
              <a:rPr lang="ja-JP" altLang="en-US" sz="1200" b="1" dirty="0">
                <a:solidFill>
                  <a:schemeClr val="bg1"/>
                </a:solidFill>
                <a:latin typeface="+mn-ea"/>
              </a:rPr>
              <a:t>届出すべき情報や届出様式等の詳細は、裏面</a:t>
            </a:r>
            <a:r>
              <a:rPr lang="ja-JP" altLang="en-US" sz="1200" b="1" dirty="0" smtClean="0">
                <a:solidFill>
                  <a:schemeClr val="bg1"/>
                </a:solidFill>
                <a:latin typeface="+mn-ea"/>
              </a:rPr>
              <a:t>下部まで</a:t>
            </a:r>
            <a:r>
              <a:rPr lang="ja-JP" altLang="en-US" sz="1200" b="1" dirty="0">
                <a:solidFill>
                  <a:schemeClr val="bg1"/>
                </a:solidFill>
                <a:latin typeface="+mn-ea"/>
              </a:rPr>
              <a:t>お問い合わせ</a:t>
            </a:r>
            <a:r>
              <a:rPr lang="ja-JP" altLang="en-US" sz="1200" b="1" dirty="0" smtClean="0">
                <a:solidFill>
                  <a:schemeClr val="bg1"/>
                </a:solidFill>
                <a:latin typeface="+mn-ea"/>
              </a:rPr>
              <a:t>ください</a:t>
            </a:r>
            <a:r>
              <a:rPr lang="ja-JP" altLang="en-US" sz="1200" b="1" dirty="0">
                <a:solidFill>
                  <a:schemeClr val="bg1"/>
                </a:solidFill>
                <a:latin typeface="+mn-ea"/>
              </a:rPr>
              <a:t>。</a:t>
            </a:r>
          </a:p>
        </p:txBody>
      </p:sp>
      <p:pic>
        <p:nvPicPr>
          <p:cNvPr id="46" name="図 45"/>
          <p:cNvPicPr>
            <a:picLocks noChangeAspect="1"/>
          </p:cNvPicPr>
          <p:nvPr/>
        </p:nvPicPr>
        <p:blipFill rotWithShape="1">
          <a:blip r:embed="rId4" cstate="email">
            <a:extLst>
              <a:ext uri="{BEBA8EAE-BF5A-486C-A8C5-ECC9F3942E4B}">
                <a14:imgProps xmlns:a14="http://schemas.microsoft.com/office/drawing/2010/main">
                  <a14:imgLayer r:embed="rId5">
                    <a14:imgEffect>
                      <a14:brightnessContrast bright="40000" contrast="20000"/>
                    </a14:imgEffect>
                  </a14:imgLayer>
                </a14:imgProps>
              </a:ext>
              <a:ext uri="{28A0092B-C50C-407E-A947-70E740481C1C}">
                <a14:useLocalDpi xmlns:a14="http://schemas.microsoft.com/office/drawing/2010/main"/>
              </a:ext>
            </a:extLst>
          </a:blip>
          <a:srcRect/>
          <a:stretch/>
        </p:blipFill>
        <p:spPr>
          <a:xfrm>
            <a:off x="81002" y="1560865"/>
            <a:ext cx="3867671" cy="2984550"/>
          </a:xfrm>
          <a:prstGeom prst="diamond">
            <a:avLst/>
          </a:prstGeom>
          <a:solidFill>
            <a:srgbClr val="FFFFFF">
              <a:shade val="85000"/>
            </a:srgbClr>
          </a:solidFill>
          <a:ln w="571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図 8"/>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846798" y="2841043"/>
            <a:ext cx="3980665" cy="1589268"/>
          </a:xfrm>
          <a:prstGeom prst="triangle">
            <a:avLst/>
          </a:prstGeom>
          <a:solidFill>
            <a:srgbClr val="FFFFFF">
              <a:shade val="85000"/>
            </a:srgbClr>
          </a:solidFill>
          <a:ln w="571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9" name="テキスト ボックス 18"/>
          <p:cNvSpPr txBox="1"/>
          <p:nvPr/>
        </p:nvSpPr>
        <p:spPr>
          <a:xfrm>
            <a:off x="57005" y="4381107"/>
            <a:ext cx="6787718"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ja-JP" altLang="en-US" sz="1400" b="1" dirty="0">
                <a:latin typeface="HG丸ｺﾞｼｯｸM-PRO" panose="020F0600000000000000" pitchFamily="50" charset="-128"/>
                <a:ea typeface="HG丸ｺﾞｼｯｸM-PRO" panose="020F0600000000000000" pitchFamily="50" charset="-128"/>
              </a:rPr>
              <a:t>　平成</a:t>
            </a:r>
            <a:r>
              <a:rPr lang="en-US" altLang="ja-JP" sz="1400" b="1" dirty="0">
                <a:latin typeface="HG丸ｺﾞｼｯｸM-PRO" panose="020F0600000000000000" pitchFamily="50" charset="-128"/>
                <a:ea typeface="HG丸ｺﾞｼｯｸM-PRO" panose="020F0600000000000000" pitchFamily="50" charset="-128"/>
              </a:rPr>
              <a:t>30</a:t>
            </a:r>
            <a:r>
              <a:rPr lang="ja-JP" altLang="en-US" sz="1400" b="1" dirty="0">
                <a:latin typeface="HG丸ｺﾞｼｯｸM-PRO" panose="020F0600000000000000" pitchFamily="50" charset="-128"/>
                <a:ea typeface="HG丸ｺﾞｼｯｸM-PRO" panose="020F0600000000000000" pitchFamily="50" charset="-128"/>
              </a:rPr>
              <a:t>年７月豪雨など、近年、豪雨等により多くの農業用ため池が被災し甚大な被害が発生しています。このため、農業用ため池の情報を適切に把握し、決壊による災害を防止するため、「農業用ため池の管理及び保全に関する法律」が制定されました。</a:t>
            </a:r>
            <a:r>
              <a:rPr lang="ja-JP" altLang="en-US" sz="1400" b="1" dirty="0" smtClean="0">
                <a:latin typeface="HG丸ｺﾞｼｯｸM-PRO" panose="020F0600000000000000" pitchFamily="50" charset="-128"/>
                <a:ea typeface="HG丸ｺﾞｼｯｸM-PRO" panose="020F0600000000000000" pitchFamily="50" charset="-128"/>
              </a:rPr>
              <a:t>（令和元年</a:t>
            </a:r>
            <a:r>
              <a:rPr lang="en-US" altLang="ja-JP" sz="1400" b="1" dirty="0" smtClean="0">
                <a:latin typeface="HG丸ｺﾞｼｯｸM-PRO" panose="020F0600000000000000" pitchFamily="50" charset="-128"/>
                <a:ea typeface="HG丸ｺﾞｼｯｸM-PRO" panose="020F0600000000000000" pitchFamily="50" charset="-128"/>
              </a:rPr>
              <a:t>7</a:t>
            </a:r>
            <a:r>
              <a:rPr lang="ja-JP" altLang="en-US" sz="1400" b="1" dirty="0" smtClean="0">
                <a:latin typeface="HG丸ｺﾞｼｯｸM-PRO" panose="020F0600000000000000" pitchFamily="50" charset="-128"/>
                <a:ea typeface="HG丸ｺﾞｼｯｸM-PRO" panose="020F0600000000000000" pitchFamily="50" charset="-128"/>
              </a:rPr>
              <a:t>月</a:t>
            </a:r>
            <a:r>
              <a:rPr lang="en-US" altLang="ja-JP" sz="1400" b="1" dirty="0">
                <a:latin typeface="HG丸ｺﾞｼｯｸM-PRO" panose="020F0600000000000000" pitchFamily="50" charset="-128"/>
                <a:ea typeface="HG丸ｺﾞｼｯｸM-PRO" panose="020F0600000000000000" pitchFamily="50" charset="-128"/>
              </a:rPr>
              <a:t>1</a:t>
            </a:r>
            <a:r>
              <a:rPr lang="ja-JP" altLang="en-US" sz="1400" b="1" dirty="0">
                <a:latin typeface="HG丸ｺﾞｼｯｸM-PRO" panose="020F0600000000000000" pitchFamily="50" charset="-128"/>
                <a:ea typeface="HG丸ｺﾞｼｯｸM-PRO" panose="020F0600000000000000" pitchFamily="50" charset="-128"/>
              </a:rPr>
              <a:t>日</a:t>
            </a:r>
            <a:r>
              <a:rPr lang="ja-JP" altLang="en-US" sz="1400" b="1" dirty="0" smtClean="0">
                <a:latin typeface="HG丸ｺﾞｼｯｸM-PRO" panose="020F0600000000000000" pitchFamily="50" charset="-128"/>
                <a:ea typeface="HG丸ｺﾞｼｯｸM-PRO" panose="020F0600000000000000" pitchFamily="50" charset="-128"/>
              </a:rPr>
              <a:t>施行）</a:t>
            </a:r>
            <a:endParaRPr lang="ja-JP" altLang="en-US" sz="1400" b="1" dirty="0">
              <a:latin typeface="HG丸ｺﾞｼｯｸM-PRO" panose="020F0600000000000000" pitchFamily="50" charset="-128"/>
              <a:ea typeface="HG丸ｺﾞｼｯｸM-PRO" panose="020F0600000000000000" pitchFamily="50" charset="-128"/>
            </a:endParaRPr>
          </a:p>
        </p:txBody>
      </p:sp>
      <p:pic>
        <p:nvPicPr>
          <p:cNvPr id="50" name="図 49"/>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2053406" y="1731415"/>
            <a:ext cx="4272583" cy="1646692"/>
          </a:xfrm>
          <a:prstGeom prst="flowChartMerge">
            <a:avLst/>
          </a:prstGeom>
          <a:solidFill>
            <a:srgbClr val="FFFFFF">
              <a:shade val="85000"/>
            </a:srgbClr>
          </a:solidFill>
          <a:ln w="571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テキスト ボックス 3"/>
          <p:cNvSpPr txBox="1"/>
          <p:nvPr/>
        </p:nvSpPr>
        <p:spPr>
          <a:xfrm>
            <a:off x="139705" y="458047"/>
            <a:ext cx="6673622" cy="1477328"/>
          </a:xfrm>
          <a:prstGeom prst="rect">
            <a:avLst/>
          </a:prstGeom>
          <a:noFill/>
        </p:spPr>
        <p:txBody>
          <a:bodyPr wrap="none" rtlCol="0">
            <a:spAutoFit/>
          </a:bodyPr>
          <a:lstStyle/>
          <a:p>
            <a:r>
              <a:rPr lang="ja-JP" altLang="en-US" sz="3600"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rPr>
              <a:t>農業用ため池</a:t>
            </a:r>
            <a:r>
              <a:rPr lang="ja-JP" altLang="en-US" sz="2800"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rPr>
              <a:t>の</a:t>
            </a:r>
            <a:endParaRPr lang="en-US" altLang="ja-JP" sz="2000"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endParaRPr>
          </a:p>
          <a:p>
            <a:r>
              <a:rPr lang="ja-JP" altLang="en-US" sz="5400" b="1"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rPr>
              <a:t>届出制度</a:t>
            </a:r>
            <a:r>
              <a:rPr lang="ja-JP" altLang="en-US" sz="4000" b="1"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rPr>
              <a:t>が</a:t>
            </a:r>
            <a:r>
              <a:rPr lang="ja-JP" altLang="en-US" sz="5400" b="1"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rPr>
              <a:t>始まり</a:t>
            </a:r>
            <a:r>
              <a:rPr lang="ja-JP" altLang="en-US" sz="4400" b="1"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rPr>
              <a:t>ます</a:t>
            </a:r>
            <a:endParaRPr lang="en-US" altLang="ja-JP" sz="4000" b="1" dirty="0">
              <a:ln w="127000">
                <a:solidFill>
                  <a:schemeClr val="bg1"/>
                </a:solidFill>
              </a:ln>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テキスト ボックス 4"/>
          <p:cNvSpPr txBox="1"/>
          <p:nvPr/>
        </p:nvSpPr>
        <p:spPr>
          <a:xfrm>
            <a:off x="133508" y="464608"/>
            <a:ext cx="6673622" cy="1477328"/>
          </a:xfrm>
          <a:prstGeom prst="rect">
            <a:avLst/>
          </a:prstGeom>
          <a:noFill/>
        </p:spPr>
        <p:txBody>
          <a:bodyPr wrap="none" rtlCol="0">
            <a:spAutoFit/>
          </a:bodyPr>
          <a:lstStyle/>
          <a:p>
            <a:r>
              <a:rPr lang="ja-JP" altLang="en-US" sz="3600" dirty="0">
                <a:ln w="76200">
                  <a:noFill/>
                </a:ln>
                <a:solidFill>
                  <a:srgbClr val="0070C0"/>
                </a:solidFill>
                <a:latin typeface="ＤＦ特太ゴシック体" panose="020B0509000000000000" pitchFamily="49" charset="-128"/>
                <a:ea typeface="ＤＦ特太ゴシック体" panose="020B0509000000000000" pitchFamily="49" charset="-128"/>
              </a:rPr>
              <a:t>農業用ため池</a:t>
            </a:r>
            <a:r>
              <a:rPr lang="ja-JP" altLang="en-US" sz="2800" dirty="0">
                <a:ln w="76200">
                  <a:noFill/>
                </a:ln>
                <a:latin typeface="ＤＦ特太ゴシック体" panose="020B0509000000000000" pitchFamily="49" charset="-128"/>
                <a:ea typeface="ＤＦ特太ゴシック体" panose="020B0509000000000000" pitchFamily="49" charset="-128"/>
              </a:rPr>
              <a:t>の</a:t>
            </a:r>
            <a:endParaRPr lang="en-US" altLang="ja-JP" sz="2000" dirty="0">
              <a:ln w="76200">
                <a:noFill/>
              </a:ln>
              <a:latin typeface="ＤＦ特太ゴシック体" panose="020B0509000000000000" pitchFamily="49" charset="-128"/>
              <a:ea typeface="ＤＦ特太ゴシック体" panose="020B0509000000000000" pitchFamily="49" charset="-128"/>
            </a:endParaRPr>
          </a:p>
          <a:p>
            <a:r>
              <a:rPr lang="ja-JP" altLang="en-US" sz="5400" b="1" dirty="0">
                <a:ln w="76200">
                  <a:noFill/>
                </a:ln>
                <a:solidFill>
                  <a:srgbClr val="00B050"/>
                </a:solidFill>
                <a:latin typeface="ＤＦ特太ゴシック体" panose="020B0509000000000000" pitchFamily="49" charset="-128"/>
                <a:ea typeface="ＤＦ特太ゴシック体" panose="020B0509000000000000" pitchFamily="49" charset="-128"/>
              </a:rPr>
              <a:t>届出制度</a:t>
            </a:r>
            <a:r>
              <a:rPr lang="ja-JP" altLang="en-US" sz="4000" b="1" dirty="0">
                <a:ln w="76200">
                  <a:noFill/>
                </a:ln>
                <a:solidFill>
                  <a:srgbClr val="00B050"/>
                </a:solidFill>
                <a:latin typeface="ＤＦ特太ゴシック体" panose="020B0509000000000000" pitchFamily="49" charset="-128"/>
                <a:ea typeface="ＤＦ特太ゴシック体" panose="020B0509000000000000" pitchFamily="49" charset="-128"/>
              </a:rPr>
              <a:t>が</a:t>
            </a:r>
            <a:r>
              <a:rPr lang="ja-JP" altLang="en-US" sz="5400" b="1" dirty="0">
                <a:ln w="76200">
                  <a:noFill/>
                </a:ln>
                <a:solidFill>
                  <a:srgbClr val="00B050"/>
                </a:solidFill>
                <a:latin typeface="ＤＦ特太ゴシック体" panose="020B0509000000000000" pitchFamily="49" charset="-128"/>
                <a:ea typeface="ＤＦ特太ゴシック体" panose="020B0509000000000000" pitchFamily="49" charset="-128"/>
              </a:rPr>
              <a:t>始まり</a:t>
            </a:r>
            <a:r>
              <a:rPr lang="ja-JP" altLang="en-US" sz="4400" b="1" dirty="0">
                <a:ln w="76200">
                  <a:noFill/>
                </a:ln>
                <a:solidFill>
                  <a:srgbClr val="00B050"/>
                </a:solidFill>
                <a:latin typeface="ＤＦ特太ゴシック体" panose="020B0509000000000000" pitchFamily="49" charset="-128"/>
                <a:ea typeface="ＤＦ特太ゴシック体" panose="020B0509000000000000" pitchFamily="49" charset="-128"/>
              </a:rPr>
              <a:t>ます</a:t>
            </a:r>
            <a:endParaRPr lang="ja-JP" altLang="en-US" sz="4000" b="1" dirty="0">
              <a:ln w="76200">
                <a:noFill/>
              </a:ln>
              <a:solidFill>
                <a:srgbClr val="00B050"/>
              </a:solidFill>
              <a:latin typeface="ＤＦ特太ゴシック体" panose="020B0509000000000000" pitchFamily="49" charset="-128"/>
              <a:ea typeface="ＤＦ特太ゴシック体" panose="020B0509000000000000" pitchFamily="49" charset="-128"/>
            </a:endParaRPr>
          </a:p>
        </p:txBody>
      </p:sp>
      <p:sp>
        <p:nvSpPr>
          <p:cNvPr id="30" name="テキスト ボックス 29">
            <a:extLst>
              <a:ext uri="{FF2B5EF4-FFF2-40B4-BE49-F238E27FC236}">
                <a16:creationId xmlns:a16="http://schemas.microsoft.com/office/drawing/2014/main" id="{8762A6DD-8D15-46B4-ABA2-239079CC6D6F}"/>
              </a:ext>
            </a:extLst>
          </p:cNvPr>
          <p:cNvSpPr txBox="1"/>
          <p:nvPr/>
        </p:nvSpPr>
        <p:spPr>
          <a:xfrm>
            <a:off x="57428" y="9136801"/>
            <a:ext cx="3154447" cy="307777"/>
          </a:xfrm>
          <a:prstGeom prst="rect">
            <a:avLst/>
          </a:prstGeom>
          <a:noFill/>
        </p:spPr>
        <p:txBody>
          <a:bodyPr wrap="square" rtlCol="0">
            <a:spAutoFit/>
          </a:bodyPr>
          <a:lstStyle/>
          <a:p>
            <a:r>
              <a:rPr lang="ja-JP" altLang="en-US" sz="1400" dirty="0"/>
              <a:t>Ｑ　</a:t>
            </a:r>
            <a:r>
              <a:rPr lang="ja-JP" altLang="en-US" sz="1400" dirty="0" smtClean="0"/>
              <a:t>届出</a:t>
            </a:r>
            <a:r>
              <a:rPr lang="ja-JP" altLang="en-US" sz="1400" dirty="0"/>
              <a:t>先</a:t>
            </a:r>
            <a:r>
              <a:rPr lang="ja-JP" altLang="en-US" sz="1400" dirty="0" smtClean="0"/>
              <a:t>は</a:t>
            </a:r>
            <a:r>
              <a:rPr lang="ja-JP" altLang="en-US" sz="1400" dirty="0"/>
              <a:t>？　</a:t>
            </a:r>
            <a:r>
              <a:rPr lang="ja-JP" altLang="en-US" sz="1400" dirty="0" smtClean="0"/>
              <a:t>　　　　　 </a:t>
            </a:r>
            <a:r>
              <a:rPr lang="ja-JP" altLang="en-US" sz="1400" dirty="0"/>
              <a:t>　            ⇒</a:t>
            </a:r>
            <a:endParaRPr lang="en-US" altLang="ja-JP" sz="1400" dirty="0"/>
          </a:p>
        </p:txBody>
      </p:sp>
      <p:sp>
        <p:nvSpPr>
          <p:cNvPr id="31" name="テキスト ボックス 30">
            <a:extLst>
              <a:ext uri="{FF2B5EF4-FFF2-40B4-BE49-F238E27FC236}">
                <a16:creationId xmlns:a16="http://schemas.microsoft.com/office/drawing/2014/main" id="{8762A6DD-8D15-46B4-ABA2-239079CC6D6F}"/>
              </a:ext>
            </a:extLst>
          </p:cNvPr>
          <p:cNvSpPr txBox="1"/>
          <p:nvPr/>
        </p:nvSpPr>
        <p:spPr>
          <a:xfrm>
            <a:off x="2855812" y="9115408"/>
            <a:ext cx="4100431" cy="307777"/>
          </a:xfrm>
          <a:prstGeom prst="rect">
            <a:avLst/>
          </a:prstGeom>
          <a:noFill/>
        </p:spPr>
        <p:txBody>
          <a:bodyPr wrap="square" rtlCol="0">
            <a:spAutoFit/>
          </a:bodyPr>
          <a:lstStyle/>
          <a:p>
            <a:r>
              <a:rPr lang="ja-JP" altLang="en-US" sz="1400" dirty="0"/>
              <a:t>　</a:t>
            </a:r>
            <a:r>
              <a:rPr lang="ja-JP" altLang="en-US" sz="1400" dirty="0" smtClean="0"/>
              <a:t>市へご提出いただき、市が県へ届出ます。</a:t>
            </a:r>
            <a:endParaRPr lang="en-US" altLang="ja-JP" sz="1400" dirty="0"/>
          </a:p>
        </p:txBody>
      </p:sp>
      <p:sp>
        <p:nvSpPr>
          <p:cNvPr id="3" name="テキスト ボックス 2"/>
          <p:cNvSpPr txBox="1"/>
          <p:nvPr/>
        </p:nvSpPr>
        <p:spPr>
          <a:xfrm>
            <a:off x="133508" y="0"/>
            <a:ext cx="2514442" cy="246221"/>
          </a:xfrm>
          <a:prstGeom prst="rect">
            <a:avLst/>
          </a:prstGeom>
          <a:noFill/>
        </p:spPr>
        <p:txBody>
          <a:bodyPr wrap="square" rtlCol="0">
            <a:spAutoFit/>
          </a:bodyPr>
          <a:lstStyle/>
          <a:p>
            <a:r>
              <a:rPr kumimoji="1" lang="ja-JP" altLang="en-US" sz="1000" dirty="0" smtClean="0"/>
              <a:t>発行：新潟県上越地域振興局</a:t>
            </a:r>
            <a:r>
              <a:rPr lang="ja-JP" altLang="en-US" sz="1000" dirty="0" smtClean="0"/>
              <a:t>農林振興</a:t>
            </a:r>
            <a:r>
              <a:rPr lang="ja-JP" altLang="en-US" sz="1000" dirty="0"/>
              <a:t>部</a:t>
            </a:r>
            <a:endParaRPr kumimoji="1" lang="ja-JP" altLang="en-US" sz="1000" dirty="0"/>
          </a:p>
        </p:txBody>
      </p:sp>
    </p:spTree>
    <p:extLst>
      <p:ext uri="{BB962C8B-B14F-4D97-AF65-F5344CB8AC3E}">
        <p14:creationId xmlns:p14="http://schemas.microsoft.com/office/powerpoint/2010/main" val="1118674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正方形/長方形 57">
            <a:extLst>
              <a:ext uri="{FF2B5EF4-FFF2-40B4-BE49-F238E27FC236}">
                <a16:creationId xmlns:a16="http://schemas.microsoft.com/office/drawing/2014/main" id="{FF16961C-0104-4B51-8389-5528D0C5F97C}"/>
              </a:ext>
            </a:extLst>
          </p:cNvPr>
          <p:cNvSpPr/>
          <p:nvPr/>
        </p:nvSpPr>
        <p:spPr>
          <a:xfrm>
            <a:off x="7473" y="1112990"/>
            <a:ext cx="6827830" cy="2374753"/>
          </a:xfrm>
          <a:prstGeom prst="rect">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7473" y="48359"/>
            <a:ext cx="6840507" cy="104031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8000" indent="-457200">
              <a:spcAft>
                <a:spcPts val="600"/>
              </a:spcAft>
            </a:pP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26732597-8A05-4E96-92FE-850CAF063C2F}"/>
              </a:ext>
            </a:extLst>
          </p:cNvPr>
          <p:cNvSpPr txBox="1"/>
          <p:nvPr/>
        </p:nvSpPr>
        <p:spPr>
          <a:xfrm>
            <a:off x="951102" y="3656156"/>
            <a:ext cx="5742296" cy="307777"/>
          </a:xfrm>
          <a:prstGeom prst="rect">
            <a:avLst/>
          </a:prstGeom>
          <a:noFill/>
          <a:ln>
            <a:noFill/>
            <a:prstDash val="dash"/>
          </a:ln>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特定農業用ため池に指定されると？</a:t>
            </a:r>
          </a:p>
        </p:txBody>
      </p:sp>
      <p:grpSp>
        <p:nvGrpSpPr>
          <p:cNvPr id="14" name="グループ化 13">
            <a:extLst>
              <a:ext uri="{FF2B5EF4-FFF2-40B4-BE49-F238E27FC236}">
                <a16:creationId xmlns:a16="http://schemas.microsoft.com/office/drawing/2014/main" id="{A2A290F6-C883-4BA4-8AAF-78414C68490E}"/>
              </a:ext>
            </a:extLst>
          </p:cNvPr>
          <p:cNvGrpSpPr/>
          <p:nvPr/>
        </p:nvGrpSpPr>
        <p:grpSpPr>
          <a:xfrm>
            <a:off x="89005" y="3586528"/>
            <a:ext cx="6633029" cy="426006"/>
            <a:chOff x="101600" y="1055529"/>
            <a:chExt cx="6633029" cy="495354"/>
          </a:xfrm>
        </p:grpSpPr>
        <p:sp>
          <p:nvSpPr>
            <p:cNvPr id="15" name="正方形/長方形 14">
              <a:extLst>
                <a:ext uri="{FF2B5EF4-FFF2-40B4-BE49-F238E27FC236}">
                  <a16:creationId xmlns:a16="http://schemas.microsoft.com/office/drawing/2014/main" id="{697D5FC5-8128-439C-8997-40D14B1B579E}"/>
                </a:ext>
              </a:extLst>
            </p:cNvPr>
            <p:cNvSpPr/>
            <p:nvPr/>
          </p:nvSpPr>
          <p:spPr>
            <a:xfrm>
              <a:off x="101600" y="1055529"/>
              <a:ext cx="6633029" cy="495353"/>
            </a:xfrm>
            <a:prstGeom prst="rect">
              <a:avLst/>
            </a:prstGeom>
            <a:noFill/>
            <a:ln>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8C4760F-EFA7-452C-B210-599F51169B71}"/>
                </a:ext>
              </a:extLst>
            </p:cNvPr>
            <p:cNvSpPr txBox="1"/>
            <p:nvPr/>
          </p:nvSpPr>
          <p:spPr>
            <a:xfrm>
              <a:off x="101600" y="1055529"/>
              <a:ext cx="868963" cy="495354"/>
            </a:xfrm>
            <a:prstGeom prst="rect">
              <a:avLst/>
            </a:prstGeom>
            <a:solidFill>
              <a:srgbClr val="92D050"/>
            </a:solidFill>
            <a:ln w="12700">
              <a:solidFill>
                <a:srgbClr val="92D050"/>
              </a:solidFill>
              <a:prstDash val="solid"/>
            </a:ln>
          </p:spPr>
          <p:txBody>
            <a:bodyPr wrap="square" rtlCol="0" anchor="ctr">
              <a:noAutofit/>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Ｑ</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7" name="テキスト ボックス 16"/>
          <p:cNvSpPr txBox="1"/>
          <p:nvPr/>
        </p:nvSpPr>
        <p:spPr>
          <a:xfrm>
            <a:off x="126955" y="2532923"/>
            <a:ext cx="4548266" cy="267184"/>
          </a:xfrm>
          <a:prstGeom prst="rect">
            <a:avLst/>
          </a:prstGeom>
          <a:noFill/>
          <a:ln>
            <a:noFill/>
          </a:ln>
        </p:spPr>
        <p:txBody>
          <a:bodyPr wrap="square" lIns="72000" tIns="18000" rIns="72000" bIns="18000" rtlCol="0">
            <a:spAutoFit/>
          </a:bodyPr>
          <a:lstStyle>
            <a:defPPr>
              <a:defRPr lang="ja-JP"/>
            </a:defPPr>
            <a:lvl1pPr marL="85725" indent="-85725" algn="just">
              <a:defRPr sz="1300">
                <a:latin typeface="HGPｺﾞｼｯｸM" panose="020B0600000000000000" pitchFamily="50" charset="-128"/>
                <a:ea typeface="HGPｺﾞｼｯｸM" panose="020B0600000000000000" pitchFamily="50" charset="-128"/>
              </a:defRPr>
            </a:lvl1pPr>
          </a:lstStyle>
          <a:p>
            <a:pPr marL="93663" indent="-93663">
              <a:lnSpc>
                <a:spcPts val="1800"/>
              </a:lnSpc>
            </a:pP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① ため池から</a:t>
            </a:r>
            <a:r>
              <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100m</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未満の浸水区域内に家屋、公共施設等がある。</a:t>
            </a:r>
            <a:endPar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8" name="テキスト ボックス 17"/>
          <p:cNvSpPr txBox="1"/>
          <p:nvPr/>
        </p:nvSpPr>
        <p:spPr>
          <a:xfrm>
            <a:off x="122885" y="2771222"/>
            <a:ext cx="6756583" cy="221018"/>
          </a:xfrm>
          <a:prstGeom prst="rect">
            <a:avLst/>
          </a:prstGeom>
          <a:noFill/>
          <a:ln>
            <a:noFill/>
          </a:ln>
        </p:spPr>
        <p:txBody>
          <a:bodyPr wrap="square" lIns="72000" tIns="18000" rIns="72000" bIns="18000" rtlCol="0">
            <a:spAutoFit/>
          </a:bodyPr>
          <a:lstStyle>
            <a:defPPr>
              <a:defRPr lang="ja-JP"/>
            </a:defPPr>
            <a:lvl1pPr marL="85725" indent="-85725" algn="just">
              <a:defRPr sz="1300">
                <a:latin typeface="HGPｺﾞｼｯｸM" panose="020B0600000000000000" pitchFamily="50" charset="-128"/>
                <a:ea typeface="HGPｺﾞｼｯｸM" panose="020B0600000000000000" pitchFamily="50" charset="-128"/>
              </a:defRPr>
            </a:lvl1pPr>
          </a:lstStyle>
          <a:p>
            <a:pPr marL="93663" indent="-93663"/>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② ため池から</a:t>
            </a:r>
            <a:r>
              <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100</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500m</a:t>
            </a:r>
            <a:r>
              <a:rPr lang="ja-JP" altLang="en-US" sz="1200" b="1" spc="-60" dirty="0" err="1">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の浸</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水区域内に家屋、公共施設等があり、かつ貯水量が</a:t>
            </a:r>
            <a:r>
              <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1,000m</a:t>
            </a:r>
            <a:r>
              <a:rPr lang="ja-JP" altLang="en-US" sz="1200" b="1" spc="-60" baseline="3000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３</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以上である。</a:t>
            </a:r>
            <a:endPar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9" name="テキスト ボックス 18"/>
          <p:cNvSpPr txBox="1"/>
          <p:nvPr/>
        </p:nvSpPr>
        <p:spPr>
          <a:xfrm>
            <a:off x="120605" y="2986631"/>
            <a:ext cx="6605796" cy="221018"/>
          </a:xfrm>
          <a:prstGeom prst="rect">
            <a:avLst/>
          </a:prstGeom>
          <a:noFill/>
          <a:ln>
            <a:noFill/>
          </a:ln>
        </p:spPr>
        <p:txBody>
          <a:bodyPr wrap="square" lIns="72000" tIns="18000" rIns="72000" bIns="18000" rtlCol="0">
            <a:spAutoFit/>
          </a:bodyPr>
          <a:lstStyle>
            <a:defPPr>
              <a:defRPr lang="ja-JP"/>
            </a:defPPr>
            <a:lvl1pPr marL="85725" indent="-85725" algn="just">
              <a:defRPr sz="1300">
                <a:latin typeface="HGPｺﾞｼｯｸM" panose="020B0600000000000000" pitchFamily="50" charset="-128"/>
                <a:ea typeface="HGPｺﾞｼｯｸM" panose="020B0600000000000000" pitchFamily="50" charset="-128"/>
              </a:defRPr>
            </a:lvl1pPr>
          </a:lstStyle>
          <a:p>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③ ため池から</a:t>
            </a:r>
            <a:r>
              <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500m</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以上の浸水区域内に家屋、公共施設等があり、かつ貯水量が</a:t>
            </a:r>
            <a:r>
              <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5,000m</a:t>
            </a:r>
            <a:r>
              <a:rPr lang="ja-JP" altLang="en-US" sz="1200" b="1" spc="-60" baseline="3000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３</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以上である。</a:t>
            </a:r>
            <a:endPar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20" name="テキスト ボックス 19"/>
          <p:cNvSpPr txBox="1"/>
          <p:nvPr/>
        </p:nvSpPr>
        <p:spPr>
          <a:xfrm>
            <a:off x="121109" y="3197294"/>
            <a:ext cx="6827326" cy="221018"/>
          </a:xfrm>
          <a:prstGeom prst="rect">
            <a:avLst/>
          </a:prstGeom>
          <a:noFill/>
          <a:ln>
            <a:noFill/>
          </a:ln>
        </p:spPr>
        <p:txBody>
          <a:bodyPr wrap="square" lIns="72000" tIns="18000" rIns="72000" bIns="18000" rtlCol="0">
            <a:spAutoFit/>
          </a:bodyPr>
          <a:lstStyle>
            <a:defPPr>
              <a:defRPr lang="ja-JP"/>
            </a:defPPr>
            <a:lvl1pPr marL="85725" indent="-85725" algn="just">
              <a:defRPr sz="1300">
                <a:latin typeface="HGPｺﾞｼｯｸM" panose="020B0600000000000000" pitchFamily="50" charset="-128"/>
                <a:ea typeface="HGPｺﾞｼｯｸM" panose="020B0600000000000000" pitchFamily="50" charset="-128"/>
              </a:defRPr>
            </a:lvl1pPr>
          </a:lstStyle>
          <a:p>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④ 地形条件、家屋等との位置関係、維持管理の状況等</a:t>
            </a:r>
            <a:r>
              <a:rPr lang="ja-JP" altLang="en-US" sz="1200" b="1" spc="-60" dirty="0" smtClean="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から県</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及び</a:t>
            </a:r>
            <a:r>
              <a:rPr lang="ja-JP" altLang="en-US" sz="1200" b="1" spc="-60" dirty="0" smtClean="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市が</a:t>
            </a:r>
            <a:r>
              <a:rPr lang="ja-JP" altLang="en-US"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rPr>
              <a:t>必要と認めるもの。</a:t>
            </a:r>
            <a:endParaRPr lang="en-US" altLang="ja-JP" sz="1200" b="1" spc="-60" dirty="0">
              <a:solidFill>
                <a:srgbClr val="0000FF"/>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21" name="テキスト ボックス 20">
            <a:extLst>
              <a:ext uri="{FF2B5EF4-FFF2-40B4-BE49-F238E27FC236}">
                <a16:creationId xmlns:a16="http://schemas.microsoft.com/office/drawing/2014/main" id="{8762A6DD-8D15-46B4-ABA2-239079CC6D6F}"/>
              </a:ext>
            </a:extLst>
          </p:cNvPr>
          <p:cNvSpPr txBox="1"/>
          <p:nvPr/>
        </p:nvSpPr>
        <p:spPr>
          <a:xfrm>
            <a:off x="51214" y="2276831"/>
            <a:ext cx="2067893" cy="276999"/>
          </a:xfrm>
          <a:prstGeom prst="rect">
            <a:avLst/>
          </a:prstGeom>
          <a:noFill/>
        </p:spPr>
        <p:txBody>
          <a:bodyPr wrap="square" rtlCol="0">
            <a:spAutoFit/>
          </a:bodyPr>
          <a:lstStyle/>
          <a:p>
            <a:r>
              <a:rPr lang="ja-JP" altLang="en-US" sz="1200" b="1" dirty="0">
                <a:solidFill>
                  <a:srgbClr val="0000FF"/>
                </a:solidFill>
              </a:rPr>
              <a:t>＜指定基準＞</a:t>
            </a:r>
            <a:endParaRPr lang="en-US" altLang="ja-JP" sz="1200" b="1" dirty="0">
              <a:solidFill>
                <a:srgbClr val="0000FF"/>
              </a:solidFill>
            </a:endParaRPr>
          </a:p>
        </p:txBody>
      </p:sp>
      <p:sp>
        <p:nvSpPr>
          <p:cNvPr id="24" name="テキスト ボックス 23"/>
          <p:cNvSpPr txBox="1"/>
          <p:nvPr/>
        </p:nvSpPr>
        <p:spPr>
          <a:xfrm>
            <a:off x="270604" y="7387650"/>
            <a:ext cx="6313950" cy="502702"/>
          </a:xfrm>
          <a:prstGeom prst="rect">
            <a:avLst/>
          </a:prstGeom>
          <a:noFill/>
          <a:ln>
            <a:noFill/>
            <a:prstDash val="dash"/>
          </a:ln>
        </p:spPr>
        <p:txBody>
          <a:bodyPr wrap="square" rtlCol="0">
            <a:spAutoFit/>
          </a:bodyPr>
          <a:lstStyle/>
          <a:p>
            <a:pPr marL="171450" indent="-171450">
              <a:lnSpc>
                <a:spcPts val="1600"/>
              </a:lnSpc>
              <a:buFont typeface="Wingdings" panose="05000000000000000000" pitchFamily="2" charset="2"/>
              <a:buChar char="ü"/>
            </a:pPr>
            <a:r>
              <a:rPr lang="ja-JP" altLang="en-US" sz="1100" b="1" dirty="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市は</a:t>
            </a:r>
            <a:r>
              <a:rPr lang="ja-JP" altLang="en-US"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、特定農業用ため池の決壊等に関する情報の伝達方法、避難場所や避難経路を記載したハザードマップ等を作成し、地域住民への周知に努めます。　</a:t>
            </a:r>
          </a:p>
        </p:txBody>
      </p:sp>
      <p:sp>
        <p:nvSpPr>
          <p:cNvPr id="30" name="テキスト ボックス 29"/>
          <p:cNvSpPr txBox="1"/>
          <p:nvPr/>
        </p:nvSpPr>
        <p:spPr>
          <a:xfrm>
            <a:off x="142219" y="8373054"/>
            <a:ext cx="2293547" cy="338554"/>
          </a:xfrm>
          <a:prstGeom prst="rect">
            <a:avLst/>
          </a:prstGeom>
          <a:noFill/>
          <a:ln>
            <a:noFill/>
          </a:ln>
        </p:spPr>
        <p:txBody>
          <a:bodyPr wrap="square" rtlCol="0">
            <a:spAutoFit/>
          </a:bodyPr>
          <a:lstStyle/>
          <a:p>
            <a:pPr lvl="0">
              <a:spcAft>
                <a:spcPts val="600"/>
              </a:spcAft>
            </a:pPr>
            <a:r>
              <a:rPr lang="ja-JP" altLang="en-US" sz="1600" dirty="0">
                <a:latin typeface="+mn-ea"/>
                <a:cs typeface="メイリオ" panose="020B0604030504040204" pitchFamily="50" charset="-128"/>
              </a:rPr>
              <a:t>（問い合わせ先）</a:t>
            </a:r>
            <a:endParaRPr lang="en-US" altLang="ja-JP" sz="1600" dirty="0">
              <a:latin typeface="+mn-ea"/>
              <a:cs typeface="メイリオ" panose="020B0604030504040204" pitchFamily="50" charset="-128"/>
            </a:endParaRPr>
          </a:p>
        </p:txBody>
      </p:sp>
      <p:sp>
        <p:nvSpPr>
          <p:cNvPr id="31" name="正方形/長方形 30">
            <a:extLst>
              <a:ext uri="{FF2B5EF4-FFF2-40B4-BE49-F238E27FC236}">
                <a16:creationId xmlns:a16="http://schemas.microsoft.com/office/drawing/2014/main" id="{FF16961C-0104-4B51-8389-5528D0C5F97C}"/>
              </a:ext>
            </a:extLst>
          </p:cNvPr>
          <p:cNvSpPr/>
          <p:nvPr/>
        </p:nvSpPr>
        <p:spPr>
          <a:xfrm>
            <a:off x="86874" y="5512532"/>
            <a:ext cx="6635160" cy="34413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177221" y="5563316"/>
            <a:ext cx="6252517" cy="338554"/>
          </a:xfrm>
          <a:prstGeom prst="rect">
            <a:avLst/>
          </a:prstGeom>
          <a:noFill/>
          <a:ln>
            <a:noFill/>
          </a:ln>
        </p:spPr>
        <p:txBody>
          <a:bodyPr wrap="square" rtlCol="0">
            <a:spAutoFit/>
          </a:bodyPr>
          <a:lstStyle/>
          <a:p>
            <a:pPr lvl="0">
              <a:spcAft>
                <a:spcPts val="600"/>
              </a:spcAft>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②　堤体の掘削や竹木の植栽等の行為は許可が必要となります。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a:extLst>
              <a:ext uri="{FF2B5EF4-FFF2-40B4-BE49-F238E27FC236}">
                <a16:creationId xmlns:a16="http://schemas.microsoft.com/office/drawing/2014/main" id="{FF16961C-0104-4B51-8389-5528D0C5F97C}"/>
              </a:ext>
            </a:extLst>
          </p:cNvPr>
          <p:cNvSpPr/>
          <p:nvPr/>
        </p:nvSpPr>
        <p:spPr>
          <a:xfrm>
            <a:off x="89005" y="4098619"/>
            <a:ext cx="6641315" cy="34777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42219" y="4147771"/>
            <a:ext cx="6515100" cy="317395"/>
          </a:xfrm>
          <a:prstGeom prst="rect">
            <a:avLst/>
          </a:prstGeom>
          <a:noFill/>
          <a:ln>
            <a:noFill/>
          </a:ln>
        </p:spPr>
        <p:txBody>
          <a:bodyPr wrap="square" rtlCol="0">
            <a:spAutoFit/>
          </a:bodyPr>
          <a:lstStyle/>
          <a:p>
            <a:pPr>
              <a:lnSpc>
                <a:spcPts val="1700"/>
              </a:lnSpc>
              <a:spcAft>
                <a:spcPts val="600"/>
              </a:spcAft>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ため池をより適正に管理する必要があります。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260812" y="5966375"/>
            <a:ext cx="6192715" cy="430887"/>
          </a:xfrm>
          <a:prstGeom prst="rect">
            <a:avLst/>
          </a:prstGeom>
          <a:noFill/>
          <a:ln>
            <a:noFill/>
          </a:ln>
        </p:spPr>
        <p:txBody>
          <a:bodyPr wrap="square" rtlCol="0">
            <a:spAutoFit/>
          </a:bodyPr>
          <a:lstStyle/>
          <a:p>
            <a:pPr marL="171450" lvl="0" indent="-171450">
              <a:spcAft>
                <a:spcPts val="600"/>
              </a:spcAft>
              <a:buFont typeface="Wingdings" panose="05000000000000000000" pitchFamily="2" charset="2"/>
              <a:buChar char="ü"/>
            </a:pPr>
            <a:r>
              <a:rPr lang="ja-JP" altLang="en-US" sz="1100" b="1" u="sng"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特定農業用ため池において</a:t>
            </a:r>
            <a:r>
              <a:rPr lang="ja-JP" altLang="en-US"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、堤体の掘削、竹木の植栽、洪水吐の形状を変更する行為など、</a:t>
            </a:r>
            <a:r>
              <a:rPr lang="ja-JP" altLang="en-US" sz="1100" b="1" u="sng"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ため池の保全に影響を及ぼすおそれのある行為は</a:t>
            </a:r>
            <a:r>
              <a:rPr lang="ja-JP" altLang="en-US" sz="1100" b="1" u="sng" dirty="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、県の</a:t>
            </a:r>
            <a:r>
              <a:rPr lang="ja-JP" altLang="en-US" sz="1100" b="1" u="sng"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許可が必要</a:t>
            </a:r>
            <a:r>
              <a:rPr lang="ja-JP" altLang="en-US"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269168" y="4561200"/>
            <a:ext cx="6329960" cy="430887"/>
          </a:xfrm>
          <a:prstGeom prst="rect">
            <a:avLst/>
          </a:prstGeom>
          <a:noFill/>
          <a:ln>
            <a:noFill/>
          </a:ln>
        </p:spPr>
        <p:txBody>
          <a:bodyPr wrap="square" rtlCol="0">
            <a:spAutoFit/>
          </a:bodyPr>
          <a:lstStyle/>
          <a:p>
            <a:pPr marL="171450" lvl="0" indent="-171450">
              <a:spcAft>
                <a:spcPts val="600"/>
              </a:spcAft>
              <a:buFont typeface="Wingdings" panose="05000000000000000000" pitchFamily="2" charset="2"/>
              <a:buChar char="ü"/>
            </a:pPr>
            <a:r>
              <a:rPr lang="ja-JP" altLang="en-US" sz="1100" b="1" dirty="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法律に基づき登録されたため池は、洪水吐の土砂撤去や堤体の草刈り、防災工事を行うなどの適正な管理を行い、決壊による被害の発生を防止することが義務付けられます。</a:t>
            </a:r>
            <a:endParaRPr lang="en-US" altLang="ja-JP"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269168" y="5007790"/>
            <a:ext cx="6522106" cy="430887"/>
          </a:xfrm>
          <a:prstGeom prst="rect">
            <a:avLst/>
          </a:prstGeom>
          <a:noFill/>
          <a:ln>
            <a:noFill/>
          </a:ln>
        </p:spPr>
        <p:txBody>
          <a:bodyPr wrap="square" rtlCol="0">
            <a:spAutoFit/>
          </a:bodyPr>
          <a:lstStyle/>
          <a:p>
            <a:pPr marL="171450" lvl="0" indent="-171450">
              <a:spcAft>
                <a:spcPts val="600"/>
              </a:spcAft>
              <a:buFont typeface="Wingdings" panose="05000000000000000000" pitchFamily="2" charset="2"/>
              <a:buChar char="ü"/>
            </a:pPr>
            <a:r>
              <a:rPr lang="ja-JP" altLang="en-US" sz="1100" b="1" dirty="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登録されたため池は、より厳正な管理が求められ、必要な場合に、県による防災工事の代執行や、市が管理権を取得し、必要な措置を行うことも検討することになります。</a:t>
            </a:r>
            <a:endParaRPr lang="en-US" altLang="ja-JP"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フローチャート: 代替処理 42"/>
          <p:cNvSpPr/>
          <p:nvPr/>
        </p:nvSpPr>
        <p:spPr>
          <a:xfrm>
            <a:off x="86874" y="7908191"/>
            <a:ext cx="6696000" cy="307006"/>
          </a:xfrm>
          <a:prstGeom prst="flowChartAlternateProcess">
            <a:avLst/>
          </a:prstGeom>
          <a:solidFill>
            <a:schemeClr val="accent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44" name="テキスト ボックス 43"/>
          <p:cNvSpPr txBox="1"/>
          <p:nvPr/>
        </p:nvSpPr>
        <p:spPr>
          <a:xfrm>
            <a:off x="1860564" y="7938198"/>
            <a:ext cx="3304110" cy="276999"/>
          </a:xfrm>
          <a:prstGeom prst="rect">
            <a:avLst/>
          </a:prstGeom>
          <a:noFill/>
        </p:spPr>
        <p:txBody>
          <a:bodyPr wrap="none" rtlCol="0">
            <a:spAutoFit/>
          </a:bodyPr>
          <a:lstStyle/>
          <a:p>
            <a:r>
              <a:rPr lang="ja-JP" altLang="en-US" sz="1200" b="1" dirty="0">
                <a:solidFill>
                  <a:schemeClr val="bg1"/>
                </a:solidFill>
                <a:latin typeface="+mn-ea"/>
              </a:rPr>
              <a:t>制度の詳細は</a:t>
            </a:r>
            <a:r>
              <a:rPr lang="ja-JP" altLang="en-US" sz="1200" b="1" dirty="0" smtClean="0">
                <a:solidFill>
                  <a:schemeClr val="bg1"/>
                </a:solidFill>
                <a:latin typeface="+mn-ea"/>
              </a:rPr>
              <a:t>、下記までお問い合わせ</a:t>
            </a:r>
            <a:r>
              <a:rPr lang="ja-JP" altLang="en-US" sz="1200" b="1" dirty="0">
                <a:solidFill>
                  <a:schemeClr val="bg1"/>
                </a:solidFill>
                <a:latin typeface="+mn-ea"/>
              </a:rPr>
              <a:t>ください。</a:t>
            </a:r>
          </a:p>
        </p:txBody>
      </p:sp>
      <p:sp>
        <p:nvSpPr>
          <p:cNvPr id="46" name="テキスト ボックス 45"/>
          <p:cNvSpPr txBox="1"/>
          <p:nvPr/>
        </p:nvSpPr>
        <p:spPr>
          <a:xfrm>
            <a:off x="260812" y="6508263"/>
            <a:ext cx="6387831" cy="348813"/>
          </a:xfrm>
          <a:prstGeom prst="rect">
            <a:avLst/>
          </a:prstGeom>
          <a:noFill/>
          <a:ln>
            <a:noFill/>
          </a:ln>
        </p:spPr>
        <p:txBody>
          <a:bodyPr wrap="square" rtlCol="0">
            <a:spAutoFit/>
          </a:bodyPr>
          <a:lstStyle/>
          <a:p>
            <a:pPr marL="171450" lvl="0" indent="-171450">
              <a:lnSpc>
                <a:spcPts val="700"/>
              </a:lnSpc>
              <a:spcAft>
                <a:spcPts val="600"/>
              </a:spcAft>
              <a:buFont typeface="Wingdings" panose="05000000000000000000" pitchFamily="2" charset="2"/>
              <a:buChar char="ü"/>
            </a:pPr>
            <a:r>
              <a:rPr lang="ja-JP" altLang="en-US"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土地改良法に基づく土地改良事業、堆積土砂のしゅんせつや堤体の修繕等の管理行為、非常災害</a:t>
            </a:r>
            <a:endParaRPr lang="en-US" altLang="ja-JP"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700"/>
              </a:lnSpc>
              <a:spcAft>
                <a:spcPts val="600"/>
              </a:spcAft>
            </a:pPr>
            <a:r>
              <a:rPr lang="ja-JP" altLang="en-US"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    時の応急措置、決壊を防止するために行う防災工事は許可が必要な行為には該当しません。</a:t>
            </a:r>
            <a:endParaRPr lang="en-US" altLang="ja-JP" sz="1100" b="1"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51214" y="15581"/>
            <a:ext cx="5904180" cy="1077218"/>
          </a:xfrm>
          <a:prstGeom prst="rect">
            <a:avLst/>
          </a:prstGeom>
          <a:noFill/>
        </p:spPr>
        <p:txBody>
          <a:bodyPr wrap="none" rtlCol="0">
            <a:spAutoFit/>
          </a:bodyPr>
          <a:lstStyle/>
          <a:p>
            <a:r>
              <a:rPr lang="ja-JP" altLang="en-US" sz="3200" spc="-100" dirty="0">
                <a:ln w="76200">
                  <a:solidFill>
                    <a:schemeClr val="bg1"/>
                  </a:solidFill>
                </a:ln>
                <a:solidFill>
                  <a:srgbClr val="00B050"/>
                </a:solidFill>
                <a:latin typeface="ＤＦ特太ゴシック体" panose="020B0509000000000000" pitchFamily="49" charset="-128"/>
                <a:ea typeface="ＤＦ特太ゴシック体" panose="020B0509000000000000" pitchFamily="49" charset="-128"/>
              </a:rPr>
              <a:t>防災上重要な農業用ため池</a:t>
            </a:r>
            <a:r>
              <a:rPr lang="ja-JP" altLang="en-US" sz="2000" spc="-100" dirty="0">
                <a:ln w="76200">
                  <a:solidFill>
                    <a:schemeClr val="bg1"/>
                  </a:solidFill>
                </a:ln>
                <a:latin typeface="ＤＦ特太ゴシック体" panose="020B0509000000000000" pitchFamily="49" charset="-128"/>
                <a:ea typeface="ＤＦ特太ゴシック体" panose="020B0509000000000000" pitchFamily="49" charset="-128"/>
              </a:rPr>
              <a:t>を</a:t>
            </a:r>
            <a:endParaRPr lang="en-US" altLang="ja-JP" sz="2000" spc="-100" dirty="0">
              <a:ln w="76200">
                <a:solidFill>
                  <a:schemeClr val="bg1"/>
                </a:solidFill>
              </a:ln>
              <a:latin typeface="ＤＦ特太ゴシック体" panose="020B0509000000000000" pitchFamily="49" charset="-128"/>
              <a:ea typeface="ＤＦ特太ゴシック体" panose="020B0509000000000000" pitchFamily="49" charset="-128"/>
            </a:endParaRPr>
          </a:p>
          <a:p>
            <a:r>
              <a:rPr lang="ja-JP" altLang="en-US" sz="2000" spc="-100" dirty="0">
                <a:ln w="76200">
                  <a:solidFill>
                    <a:schemeClr val="bg1"/>
                  </a:solidFill>
                </a:ln>
                <a:latin typeface="ＤＦ特太ゴシック体" panose="020B0509000000000000" pitchFamily="49" charset="-128"/>
                <a:ea typeface="ＤＦ特太ゴシック体" panose="020B0509000000000000" pitchFamily="49" charset="-128"/>
              </a:rPr>
              <a:t>　　　　</a:t>
            </a:r>
            <a:r>
              <a:rPr lang="ja-JP" altLang="en-US" sz="2400" spc="-100" dirty="0" smtClean="0">
                <a:ln w="76200">
                  <a:solidFill>
                    <a:schemeClr val="bg1"/>
                  </a:solidFill>
                </a:ln>
                <a:latin typeface="ＤＦ特太ゴシック体" panose="020B0509000000000000" pitchFamily="49" charset="-128"/>
                <a:ea typeface="ＤＦ特太ゴシック体" panose="020B0509000000000000" pitchFamily="49" charset="-128"/>
              </a:rPr>
              <a:t>県</a:t>
            </a:r>
            <a:r>
              <a:rPr lang="ja-JP" altLang="en-US" sz="2400" spc="-100" dirty="0">
                <a:ln w="76200">
                  <a:solidFill>
                    <a:schemeClr val="bg1"/>
                  </a:solidFill>
                </a:ln>
                <a:latin typeface="ＤＦ特太ゴシック体" panose="020B0509000000000000" pitchFamily="49" charset="-128"/>
                <a:ea typeface="ＤＦ特太ゴシック体" panose="020B0509000000000000" pitchFamily="49" charset="-128"/>
              </a:rPr>
              <a:t>が</a:t>
            </a:r>
            <a:r>
              <a:rPr lang="ja-JP" altLang="en-US" sz="3200" spc="-100" dirty="0">
                <a:ln w="76200">
                  <a:solidFill>
                    <a:schemeClr val="bg1"/>
                  </a:solidFill>
                </a:ln>
                <a:solidFill>
                  <a:srgbClr val="00B050"/>
                </a:solidFill>
                <a:latin typeface="ＤＦ特太ゴシック体" panose="020B0509000000000000" pitchFamily="49" charset="-128"/>
                <a:ea typeface="ＤＦ特太ゴシック体" panose="020B0509000000000000" pitchFamily="49" charset="-128"/>
              </a:rPr>
              <a:t>指定する制度</a:t>
            </a:r>
            <a:r>
              <a:rPr lang="ja-JP" altLang="en-US" sz="2400" spc="-100" dirty="0">
                <a:ln w="76200">
                  <a:solidFill>
                    <a:schemeClr val="bg1"/>
                  </a:solidFill>
                </a:ln>
                <a:latin typeface="ＤＦ特太ゴシック体" panose="020B0509000000000000" pitchFamily="49" charset="-128"/>
                <a:ea typeface="ＤＦ特太ゴシック体" panose="020B0509000000000000" pitchFamily="49" charset="-128"/>
              </a:rPr>
              <a:t>も</a:t>
            </a:r>
            <a:r>
              <a:rPr lang="ja-JP" altLang="en-US" sz="2400" spc="-100" dirty="0" smtClean="0">
                <a:ln w="76200">
                  <a:solidFill>
                    <a:schemeClr val="bg1"/>
                  </a:solidFill>
                </a:ln>
                <a:latin typeface="ＤＦ特太ゴシック体" panose="020B0509000000000000" pitchFamily="49" charset="-128"/>
                <a:ea typeface="ＤＦ特太ゴシック体" panose="020B0509000000000000" pitchFamily="49" charset="-128"/>
              </a:rPr>
              <a:t>始まります</a:t>
            </a:r>
            <a:endParaRPr lang="ja-JP" altLang="en-US" sz="4400" b="1" spc="-100" dirty="0">
              <a:ln w="76200">
                <a:solidFill>
                  <a:schemeClr val="bg1"/>
                </a:solidFill>
              </a:ln>
              <a:solidFill>
                <a:srgbClr val="00B050"/>
              </a:solidFill>
              <a:latin typeface="ＤＦ特太ゴシック体" panose="020B0509000000000000" pitchFamily="49" charset="-128"/>
              <a:ea typeface="ＤＦ特太ゴシック体" panose="020B0509000000000000" pitchFamily="49" charset="-128"/>
            </a:endParaRPr>
          </a:p>
        </p:txBody>
      </p:sp>
      <p:sp>
        <p:nvSpPr>
          <p:cNvPr id="52" name="テキスト ボックス 51"/>
          <p:cNvSpPr txBox="1"/>
          <p:nvPr/>
        </p:nvSpPr>
        <p:spPr>
          <a:xfrm>
            <a:off x="51214" y="9617"/>
            <a:ext cx="5904180" cy="1077218"/>
          </a:xfrm>
          <a:prstGeom prst="rect">
            <a:avLst/>
          </a:prstGeom>
          <a:noFill/>
        </p:spPr>
        <p:txBody>
          <a:bodyPr wrap="none" rtlCol="0">
            <a:spAutoFit/>
          </a:bodyPr>
          <a:lstStyle/>
          <a:p>
            <a:r>
              <a:rPr lang="ja-JP" altLang="en-US" sz="3200" spc="-100" dirty="0">
                <a:ln w="76200">
                  <a:noFill/>
                </a:ln>
                <a:solidFill>
                  <a:srgbClr val="00B050"/>
                </a:solidFill>
                <a:latin typeface="ＤＦ特太ゴシック体" panose="020B0509000000000000" pitchFamily="49" charset="-128"/>
                <a:ea typeface="ＤＦ特太ゴシック体" panose="020B0509000000000000" pitchFamily="49" charset="-128"/>
              </a:rPr>
              <a:t>防災上重要な農業用ため池</a:t>
            </a:r>
            <a:r>
              <a:rPr lang="ja-JP" altLang="en-US" sz="2000" spc="-100" dirty="0">
                <a:ln w="76200">
                  <a:noFill/>
                </a:ln>
                <a:latin typeface="ＤＦ特太ゴシック体" panose="020B0509000000000000" pitchFamily="49" charset="-128"/>
                <a:ea typeface="ＤＦ特太ゴシック体" panose="020B0509000000000000" pitchFamily="49" charset="-128"/>
              </a:rPr>
              <a:t>を</a:t>
            </a:r>
            <a:endParaRPr lang="en-US" altLang="ja-JP" sz="2000" spc="-100" dirty="0">
              <a:ln w="76200">
                <a:noFill/>
              </a:ln>
              <a:latin typeface="ＤＦ特太ゴシック体" panose="020B0509000000000000" pitchFamily="49" charset="-128"/>
              <a:ea typeface="ＤＦ特太ゴシック体" panose="020B0509000000000000" pitchFamily="49" charset="-128"/>
            </a:endParaRPr>
          </a:p>
          <a:p>
            <a:r>
              <a:rPr lang="ja-JP" altLang="en-US" spc="-100" dirty="0">
                <a:ln w="76200">
                  <a:noFill/>
                </a:ln>
                <a:latin typeface="ＤＦ特太ゴシック体" panose="020B0509000000000000" pitchFamily="49" charset="-128"/>
                <a:ea typeface="ＤＦ特太ゴシック体" panose="020B0509000000000000" pitchFamily="49" charset="-128"/>
              </a:rPr>
              <a:t>　　　　 </a:t>
            </a:r>
            <a:r>
              <a:rPr lang="ja-JP" altLang="en-US" sz="2400" spc="-100" dirty="0" smtClean="0">
                <a:ln w="76200">
                  <a:noFill/>
                </a:ln>
                <a:latin typeface="ＤＦ特太ゴシック体" panose="020B0509000000000000" pitchFamily="49" charset="-128"/>
                <a:ea typeface="ＤＦ特太ゴシック体" panose="020B0509000000000000" pitchFamily="49" charset="-128"/>
              </a:rPr>
              <a:t>県が</a:t>
            </a:r>
            <a:r>
              <a:rPr lang="ja-JP" altLang="en-US" sz="3200" spc="-100" dirty="0">
                <a:ln w="76200">
                  <a:noFill/>
                </a:ln>
                <a:solidFill>
                  <a:srgbClr val="00B050"/>
                </a:solidFill>
                <a:latin typeface="ＤＦ特太ゴシック体" panose="020B0509000000000000" pitchFamily="49" charset="-128"/>
                <a:ea typeface="ＤＦ特太ゴシック体" panose="020B0509000000000000" pitchFamily="49" charset="-128"/>
              </a:rPr>
              <a:t>指定する制度</a:t>
            </a:r>
            <a:r>
              <a:rPr lang="ja-JP" altLang="en-US" sz="2400" spc="-100" dirty="0">
                <a:ln w="76200">
                  <a:noFill/>
                </a:ln>
                <a:latin typeface="ＤＦ特太ゴシック体" panose="020B0509000000000000" pitchFamily="49" charset="-128"/>
                <a:ea typeface="ＤＦ特太ゴシック体" panose="020B0509000000000000" pitchFamily="49" charset="-128"/>
              </a:rPr>
              <a:t>も始まります</a:t>
            </a:r>
            <a:endParaRPr lang="ja-JP" altLang="en-US" sz="4400" b="1" spc="-100" dirty="0">
              <a:ln w="76200">
                <a:noFill/>
              </a:ln>
              <a:solidFill>
                <a:srgbClr val="00B050"/>
              </a:solidFill>
              <a:latin typeface="ＤＦ特太ゴシック体" panose="020B0509000000000000" pitchFamily="49" charset="-128"/>
              <a:ea typeface="ＤＦ特太ゴシック体" panose="020B0509000000000000" pitchFamily="49" charset="-128"/>
            </a:endParaRPr>
          </a:p>
        </p:txBody>
      </p:sp>
      <p:sp>
        <p:nvSpPr>
          <p:cNvPr id="55" name="正方形/長方形 54">
            <a:extLst>
              <a:ext uri="{FF2B5EF4-FFF2-40B4-BE49-F238E27FC236}">
                <a16:creationId xmlns:a16="http://schemas.microsoft.com/office/drawing/2014/main" id="{FF16961C-0104-4B51-8389-5528D0C5F97C}"/>
              </a:ext>
            </a:extLst>
          </p:cNvPr>
          <p:cNvSpPr/>
          <p:nvPr/>
        </p:nvSpPr>
        <p:spPr>
          <a:xfrm>
            <a:off x="86874" y="6942793"/>
            <a:ext cx="6635160" cy="34413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70877" y="6998978"/>
            <a:ext cx="6620397" cy="338554"/>
          </a:xfrm>
          <a:prstGeom prst="rect">
            <a:avLst/>
          </a:prstGeom>
          <a:noFill/>
          <a:ln>
            <a:noFill/>
          </a:ln>
        </p:spPr>
        <p:txBody>
          <a:bodyPr wrap="square" rtlCol="0">
            <a:spAutoFit/>
          </a:bodyPr>
          <a:lstStyle/>
          <a:p>
            <a:pPr lvl="0">
              <a:spcAft>
                <a:spcPts val="600"/>
              </a:spcAft>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③　ハザードマップ等を作成し、災害時の円滑な避難を図ります。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a:extLst>
              <a:ext uri="{FF2B5EF4-FFF2-40B4-BE49-F238E27FC236}">
                <a16:creationId xmlns:a16="http://schemas.microsoft.com/office/drawing/2014/main" id="{8762A6DD-8D15-46B4-ABA2-239079CC6D6F}"/>
              </a:ext>
            </a:extLst>
          </p:cNvPr>
          <p:cNvSpPr txBox="1"/>
          <p:nvPr/>
        </p:nvSpPr>
        <p:spPr>
          <a:xfrm>
            <a:off x="135655" y="1136110"/>
            <a:ext cx="6696817" cy="923330"/>
          </a:xfrm>
          <a:prstGeom prst="rect">
            <a:avLst/>
          </a:prstGeom>
          <a:noFill/>
          <a:ln>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b="1" dirty="0">
                <a:ln/>
                <a:solidFill>
                  <a:srgbClr val="FF0000"/>
                </a:solidFill>
              </a:rPr>
              <a:t>　</a:t>
            </a:r>
            <a:r>
              <a:rPr lang="ja-JP" altLang="en-US" b="1" u="sng" dirty="0">
                <a:ln/>
                <a:solidFill>
                  <a:srgbClr val="FF0000"/>
                </a:solidFill>
              </a:rPr>
              <a:t>決壊による水害その他の災害により周辺の区域に被害を及ぼすおそれがある農業用ため池を</a:t>
            </a:r>
            <a:r>
              <a:rPr lang="ja-JP" altLang="en-US" b="1" u="sng" dirty="0" smtClean="0">
                <a:ln/>
                <a:solidFill>
                  <a:srgbClr val="FF0000"/>
                </a:solidFill>
              </a:rPr>
              <a:t>、県が</a:t>
            </a:r>
            <a:r>
              <a:rPr lang="ja-JP" altLang="en-US" b="1" u="sng" dirty="0">
                <a:ln/>
                <a:solidFill>
                  <a:srgbClr val="FF0000"/>
                </a:solidFill>
              </a:rPr>
              <a:t>「特定農業用ため池」に指定します。</a:t>
            </a:r>
            <a:endParaRPr lang="en-US" altLang="ja-JP" b="1" u="sng" dirty="0">
              <a:ln/>
              <a:solidFill>
                <a:srgbClr val="FF0000"/>
              </a:solidFill>
            </a:endParaRPr>
          </a:p>
        </p:txBody>
      </p:sp>
      <p:sp>
        <p:nvSpPr>
          <p:cNvPr id="60" name="正方形/長方形 59">
            <a:extLst>
              <a:ext uri="{FF2B5EF4-FFF2-40B4-BE49-F238E27FC236}">
                <a16:creationId xmlns:a16="http://schemas.microsoft.com/office/drawing/2014/main" id="{FF16961C-0104-4B51-8389-5528D0C5F97C}"/>
              </a:ext>
            </a:extLst>
          </p:cNvPr>
          <p:cNvSpPr/>
          <p:nvPr/>
        </p:nvSpPr>
        <p:spPr>
          <a:xfrm>
            <a:off x="120620" y="8315148"/>
            <a:ext cx="6681981" cy="1562278"/>
          </a:xfrm>
          <a:prstGeom prst="rect">
            <a:avLst/>
          </a:prstGeom>
          <a:noFill/>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正方形/長方形 1"/>
          <p:cNvSpPr/>
          <p:nvPr/>
        </p:nvSpPr>
        <p:spPr>
          <a:xfrm>
            <a:off x="2508495" y="2000880"/>
            <a:ext cx="4084212" cy="405607"/>
          </a:xfrm>
          <a:prstGeom prst="rect">
            <a:avLst/>
          </a:prstGeom>
          <a:solidFill>
            <a:schemeClr val="bg1"/>
          </a:solid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2519818" y="2011063"/>
            <a:ext cx="3996688" cy="395424"/>
          </a:xfrm>
          <a:prstGeom prst="rect">
            <a:avLst/>
          </a:prstGeom>
          <a:noFill/>
          <a:ln>
            <a:noFill/>
          </a:ln>
        </p:spPr>
        <p:txBody>
          <a:bodyPr wrap="square" lIns="72000" tIns="18000" rIns="72000" bIns="18000" rtlCol="0">
            <a:spAutoFit/>
          </a:bodyPr>
          <a:lstStyle>
            <a:defPPr>
              <a:defRPr lang="ja-JP"/>
            </a:defPPr>
            <a:lvl1pPr marL="85725" indent="-85725" algn="just">
              <a:defRPr sz="1300">
                <a:latin typeface="HGPｺﾞｼｯｸM" panose="020B0600000000000000" pitchFamily="50" charset="-128"/>
                <a:ea typeface="HGPｺﾞｼｯｸM" panose="020B0600000000000000" pitchFamily="50" charset="-128"/>
              </a:defRPr>
            </a:lvl1pPr>
          </a:lstStyle>
          <a:p>
            <a:pPr marL="93663" indent="-93663">
              <a:lnSpc>
                <a:spcPts val="1400"/>
              </a:lnSpc>
            </a:pPr>
            <a:r>
              <a:rPr lang="ja-JP" altLang="en-US" sz="900" dirty="0" smtClean="0">
                <a:latin typeface="ＭＳ ゴシック" panose="020B0609070205080204" pitchFamily="49" charset="-128"/>
                <a:ea typeface="ＭＳ ゴシック" panose="020B0609070205080204" pitchFamily="49" charset="-128"/>
                <a:cs typeface="メイリオ" panose="020B0604030504040204" pitchFamily="50" charset="-128"/>
              </a:rPr>
              <a:t>注）「防災重点ため池」のうち、行政機関が所有する施設を除いたものが、</a:t>
            </a:r>
            <a:endParaRPr lang="en-US" altLang="ja-JP" sz="9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marL="93663" indent="-93663">
              <a:lnSpc>
                <a:spcPts val="1400"/>
              </a:lnSpc>
            </a:pPr>
            <a:r>
              <a:rPr lang="ja-JP" altLang="en-US" sz="900" dirty="0">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900" dirty="0" smtClean="0">
                <a:latin typeface="ＭＳ ゴシック" panose="020B0609070205080204" pitchFamily="49" charset="-128"/>
                <a:ea typeface="ＭＳ ゴシック" panose="020B0609070205080204" pitchFamily="49" charset="-128"/>
                <a:cs typeface="メイリオ" panose="020B0604030504040204" pitchFamily="50" charset="-128"/>
              </a:rPr>
              <a:t>　法律による「特定農業用ため池」に指定され</a:t>
            </a:r>
            <a:r>
              <a:rPr lang="ja-JP" altLang="en-US" sz="900" dirty="0">
                <a:latin typeface="ＭＳ ゴシック" panose="020B0609070205080204" pitchFamily="49" charset="-128"/>
                <a:ea typeface="ＭＳ ゴシック" panose="020B0609070205080204" pitchFamily="49" charset="-128"/>
                <a:cs typeface="メイリオ" panose="020B0604030504040204" pitchFamily="50" charset="-128"/>
              </a:rPr>
              <a:t>ること</a:t>
            </a:r>
            <a:r>
              <a:rPr lang="ja-JP" altLang="en-US" sz="900" dirty="0" smtClean="0">
                <a:latin typeface="ＭＳ ゴシック" panose="020B0609070205080204" pitchFamily="49" charset="-128"/>
                <a:ea typeface="ＭＳ ゴシック" panose="020B0609070205080204" pitchFamily="49" charset="-128"/>
                <a:cs typeface="メイリオ" panose="020B0604030504040204" pitchFamily="50" charset="-128"/>
              </a:rPr>
              <a:t>になります。</a:t>
            </a:r>
            <a:endParaRPr lang="en-US" altLang="ja-JP" sz="9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1" name="テキスト ボックス 40"/>
          <p:cNvSpPr txBox="1"/>
          <p:nvPr/>
        </p:nvSpPr>
        <p:spPr>
          <a:xfrm>
            <a:off x="723958" y="8723697"/>
            <a:ext cx="5705780" cy="338554"/>
          </a:xfrm>
          <a:prstGeom prst="rect">
            <a:avLst/>
          </a:prstGeom>
          <a:noFill/>
          <a:ln>
            <a:noFill/>
          </a:ln>
        </p:spPr>
        <p:txBody>
          <a:bodyPr wrap="square" rtlCol="0">
            <a:spAutoFit/>
          </a:bodyPr>
          <a:lstStyle/>
          <a:p>
            <a:pPr lvl="0">
              <a:spcAft>
                <a:spcPts val="600"/>
              </a:spcAft>
            </a:pPr>
            <a:r>
              <a:rPr lang="ja-JP" altLang="en-US" sz="1600" dirty="0" smtClean="0">
                <a:latin typeface="+mn-ea"/>
                <a:cs typeface="メイリオ" panose="020B0604030504040204" pitchFamily="50" charset="-128"/>
              </a:rPr>
              <a:t>上越地域振興局農用地課</a:t>
            </a:r>
            <a:r>
              <a:rPr lang="ja-JP" altLang="en-US" sz="1600" dirty="0" smtClean="0">
                <a:latin typeface="+mn-ea"/>
                <a:cs typeface="メイリオ" panose="020B0604030504040204" pitchFamily="50" charset="-128"/>
              </a:rPr>
              <a:t>　　</a:t>
            </a:r>
            <a:r>
              <a:rPr lang="ja-JP" altLang="en-US" sz="1600" dirty="0" smtClean="0">
                <a:latin typeface="+mn-ea"/>
                <a:cs typeface="メイリオ" panose="020B0604030504040204" pitchFamily="50" charset="-128"/>
              </a:rPr>
              <a:t>　　　℡</a:t>
            </a:r>
            <a:r>
              <a:rPr lang="ja-JP" altLang="en-US" sz="1600" dirty="0" smtClean="0">
                <a:latin typeface="+mn-ea"/>
                <a:cs typeface="メイリオ" panose="020B0604030504040204" pitchFamily="50" charset="-128"/>
              </a:rPr>
              <a:t>　</a:t>
            </a:r>
            <a:r>
              <a:rPr lang="en-US" altLang="ja-JP" sz="1600" dirty="0" smtClean="0">
                <a:latin typeface="+mn-ea"/>
                <a:cs typeface="メイリオ" panose="020B0604030504040204" pitchFamily="50" charset="-128"/>
              </a:rPr>
              <a:t>025-526-9579</a:t>
            </a:r>
            <a:endParaRPr lang="en-US" altLang="ja-JP" sz="1600" dirty="0" smtClean="0">
              <a:latin typeface="+mn-ea"/>
              <a:cs typeface="メイリオ" panose="020B0604030504040204" pitchFamily="50" charset="-128"/>
            </a:endParaRPr>
          </a:p>
        </p:txBody>
      </p:sp>
      <p:sp>
        <p:nvSpPr>
          <p:cNvPr id="35" name="テキスト ボックス 34"/>
          <p:cNvSpPr txBox="1"/>
          <p:nvPr/>
        </p:nvSpPr>
        <p:spPr>
          <a:xfrm>
            <a:off x="154957" y="9120157"/>
            <a:ext cx="2293547" cy="338554"/>
          </a:xfrm>
          <a:prstGeom prst="rect">
            <a:avLst/>
          </a:prstGeom>
          <a:noFill/>
          <a:ln>
            <a:noFill/>
          </a:ln>
        </p:spPr>
        <p:txBody>
          <a:bodyPr wrap="square" rtlCol="0">
            <a:spAutoFit/>
          </a:bodyPr>
          <a:lstStyle/>
          <a:p>
            <a:pPr lvl="0">
              <a:spcAft>
                <a:spcPts val="600"/>
              </a:spcAft>
            </a:pPr>
            <a:r>
              <a:rPr lang="ja-JP" altLang="en-US" sz="1600" dirty="0" smtClean="0">
                <a:latin typeface="+mn-ea"/>
                <a:cs typeface="メイリオ" panose="020B0604030504040204" pitchFamily="50" charset="-128"/>
              </a:rPr>
              <a:t>（届出書の提出先</a:t>
            </a:r>
            <a:r>
              <a:rPr lang="ja-JP" altLang="en-US" sz="1600" dirty="0">
                <a:latin typeface="+mn-ea"/>
                <a:cs typeface="メイリオ" panose="020B0604030504040204" pitchFamily="50" charset="-128"/>
              </a:rPr>
              <a:t>）</a:t>
            </a:r>
            <a:endParaRPr lang="en-US" altLang="ja-JP" sz="1600" dirty="0">
              <a:latin typeface="+mn-ea"/>
              <a:cs typeface="メイリオ" panose="020B0604030504040204" pitchFamily="50" charset="-128"/>
            </a:endParaRPr>
          </a:p>
        </p:txBody>
      </p:sp>
      <p:sp>
        <p:nvSpPr>
          <p:cNvPr id="36" name="テキスト ボックス 35"/>
          <p:cNvSpPr txBox="1"/>
          <p:nvPr/>
        </p:nvSpPr>
        <p:spPr>
          <a:xfrm>
            <a:off x="723958" y="9470800"/>
            <a:ext cx="4868642" cy="338554"/>
          </a:xfrm>
          <a:prstGeom prst="rect">
            <a:avLst/>
          </a:prstGeom>
          <a:noFill/>
          <a:ln>
            <a:noFill/>
          </a:ln>
        </p:spPr>
        <p:txBody>
          <a:bodyPr wrap="square" rtlCol="0">
            <a:spAutoFit/>
          </a:bodyPr>
          <a:lstStyle/>
          <a:p>
            <a:pPr lvl="0">
              <a:spcAft>
                <a:spcPts val="300"/>
              </a:spcAft>
            </a:pPr>
            <a:r>
              <a:rPr lang="ja-JP" altLang="en-US" sz="1600" dirty="0" smtClean="0">
                <a:latin typeface="+mn-ea"/>
                <a:cs typeface="メイリオ" panose="020B0604030504040204" pitchFamily="50" charset="-128"/>
              </a:rPr>
              <a:t>妙高</a:t>
            </a:r>
            <a:r>
              <a:rPr lang="ja-JP" altLang="en-US" sz="1600" dirty="0">
                <a:latin typeface="+mn-ea"/>
                <a:cs typeface="メイリオ" panose="020B0604030504040204" pitchFamily="50" charset="-128"/>
              </a:rPr>
              <a:t>市</a:t>
            </a:r>
            <a:r>
              <a:rPr lang="ja-JP" altLang="en-US" sz="1600" dirty="0" smtClean="0">
                <a:latin typeface="+mn-ea"/>
                <a:cs typeface="メイリオ" panose="020B0604030504040204" pitchFamily="50" charset="-128"/>
              </a:rPr>
              <a:t>役所農林課農地林政係　　℡　</a:t>
            </a:r>
            <a:r>
              <a:rPr lang="en-US" altLang="ja-JP" sz="1600" dirty="0" smtClean="0">
                <a:latin typeface="+mn-ea"/>
                <a:cs typeface="メイリオ" panose="020B0604030504040204" pitchFamily="50" charset="-128"/>
              </a:rPr>
              <a:t>0255-74-0029</a:t>
            </a:r>
            <a:endParaRPr lang="en-US" altLang="ja-JP" sz="1600" dirty="0">
              <a:latin typeface="+mn-ea"/>
              <a:cs typeface="メイリオ" panose="020B0604030504040204" pitchFamily="50" charset="-128"/>
            </a:endParaRPr>
          </a:p>
        </p:txBody>
      </p:sp>
    </p:spTree>
    <p:extLst>
      <p:ext uri="{BB962C8B-B14F-4D97-AF65-F5344CB8AC3E}">
        <p14:creationId xmlns:p14="http://schemas.microsoft.com/office/powerpoint/2010/main" val="2184832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560</Words>
  <Application>Microsoft Office PowerPoint</Application>
  <PresentationFormat>A4 210 x 297 mm</PresentationFormat>
  <Paragraphs>53</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ＤＦ特太ゴシック体</vt:lpstr>
      <vt:lpstr>HG丸ｺﾞｼｯｸM-PRO</vt:lpstr>
      <vt:lpstr>ＭＳ Ｐゴシック</vt:lpstr>
      <vt:lpstr>ＭＳ 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神蔵　直樹</dc:creator>
  <cp:lastModifiedBy>上杉謙信</cp:lastModifiedBy>
  <cp:revision>31</cp:revision>
  <cp:lastPrinted>2019-07-31T00:55:42Z</cp:lastPrinted>
  <dcterms:modified xsi:type="dcterms:W3CDTF">2019-07-31T00:55:54Z</dcterms:modified>
</cp:coreProperties>
</file>