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sldIdLst>
    <p:sldId id="256" r:id="rId2"/>
  </p:sldIdLst>
  <p:sldSz cx="17068800" cy="9601200"/>
  <p:notesSz cx="17068800" cy="96012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48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0" d="100"/>
          <a:sy n="80" d="100"/>
        </p:scale>
        <p:origin x="438"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80160" y="2976372"/>
            <a:ext cx="14508480" cy="2016251"/>
          </a:xfrm>
          <a:prstGeom prst="rect">
            <a:avLst/>
          </a:prstGeom>
        </p:spPr>
        <p:txBody>
          <a:bodyPr wrap="square" lIns="0" tIns="0" rIns="0" bIns="0">
            <a:spAutoFit/>
          </a:bodyPr>
          <a:lstStyle>
            <a:lvl1pPr>
              <a:defRPr sz="2800" b="0" i="0">
                <a:solidFill>
                  <a:schemeClr val="tx1"/>
                </a:solidFill>
                <a:latin typeface="ＭＳ Ｐゴシック"/>
                <a:cs typeface="ＭＳ Ｐゴシック"/>
              </a:defRPr>
            </a:lvl1pPr>
          </a:lstStyle>
          <a:p>
            <a:endParaRPr/>
          </a:p>
        </p:txBody>
      </p:sp>
      <p:sp>
        <p:nvSpPr>
          <p:cNvPr id="3" name="Holder 3"/>
          <p:cNvSpPr>
            <a:spLocks noGrp="1"/>
          </p:cNvSpPr>
          <p:nvPr>
            <p:ph type="subTitle" idx="4"/>
          </p:nvPr>
        </p:nvSpPr>
        <p:spPr>
          <a:xfrm>
            <a:off x="2560320" y="5376672"/>
            <a:ext cx="11948160" cy="24003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ＭＳ Ｐゴシック"/>
                <a:cs typeface="ＭＳ Ｐゴシック"/>
              </a:defRPr>
            </a:lvl1pPr>
          </a:lstStyle>
          <a:p>
            <a:endParaRPr/>
          </a:p>
        </p:txBody>
      </p:sp>
      <p:sp>
        <p:nvSpPr>
          <p:cNvPr id="3" name="Holder 3"/>
          <p:cNvSpPr>
            <a:spLocks noGrp="1"/>
          </p:cNvSpPr>
          <p:nvPr>
            <p:ph sz="half" idx="2"/>
          </p:nvPr>
        </p:nvSpPr>
        <p:spPr>
          <a:xfrm>
            <a:off x="853440" y="2208276"/>
            <a:ext cx="7424928" cy="633679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790432" y="2208276"/>
            <a:ext cx="7424928" cy="633679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ＭＳ Ｐゴシック"/>
                <a:cs typeface="ＭＳ Ｐゴシック"/>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97051" y="3756659"/>
            <a:ext cx="1652270" cy="1330960"/>
          </a:xfrm>
          <a:custGeom>
            <a:avLst/>
            <a:gdLst/>
            <a:ahLst/>
            <a:cxnLst/>
            <a:rect l="l" t="t" r="r" b="b"/>
            <a:pathLst>
              <a:path w="1652270" h="1330960">
                <a:moveTo>
                  <a:pt x="0" y="1330452"/>
                </a:moveTo>
                <a:lnTo>
                  <a:pt x="1652016" y="1330452"/>
                </a:lnTo>
                <a:lnTo>
                  <a:pt x="1652016" y="0"/>
                </a:lnTo>
                <a:lnTo>
                  <a:pt x="0" y="0"/>
                </a:lnTo>
                <a:lnTo>
                  <a:pt x="0" y="1330452"/>
                </a:lnTo>
                <a:close/>
              </a:path>
            </a:pathLst>
          </a:custGeom>
          <a:ln w="12192">
            <a:solidFill>
              <a:srgbClr val="000000"/>
            </a:solidFill>
          </a:ln>
        </p:spPr>
        <p:txBody>
          <a:bodyPr wrap="square" lIns="0" tIns="0" rIns="0" bIns="0" rtlCol="0"/>
          <a:lstStyle/>
          <a:p>
            <a:endParaRPr/>
          </a:p>
        </p:txBody>
      </p:sp>
      <p:sp>
        <p:nvSpPr>
          <p:cNvPr id="2" name="Holder 2"/>
          <p:cNvSpPr>
            <a:spLocks noGrp="1"/>
          </p:cNvSpPr>
          <p:nvPr>
            <p:ph type="title"/>
          </p:nvPr>
        </p:nvSpPr>
        <p:spPr>
          <a:xfrm>
            <a:off x="7060438" y="596011"/>
            <a:ext cx="3644900" cy="452119"/>
          </a:xfrm>
          <a:prstGeom prst="rect">
            <a:avLst/>
          </a:prstGeom>
        </p:spPr>
        <p:txBody>
          <a:bodyPr wrap="square" lIns="0" tIns="0" rIns="0" bIns="0">
            <a:spAutoFit/>
          </a:bodyPr>
          <a:lstStyle>
            <a:lvl1pPr>
              <a:defRPr sz="2800" b="0" i="0">
                <a:solidFill>
                  <a:schemeClr val="tx1"/>
                </a:solidFill>
                <a:latin typeface="ＭＳ Ｐゴシック"/>
                <a:cs typeface="ＭＳ Ｐゴシック"/>
              </a:defRPr>
            </a:lvl1pPr>
          </a:lstStyle>
          <a:p>
            <a:endParaRPr/>
          </a:p>
        </p:txBody>
      </p:sp>
      <p:sp>
        <p:nvSpPr>
          <p:cNvPr id="3" name="Holder 3"/>
          <p:cNvSpPr>
            <a:spLocks noGrp="1"/>
          </p:cNvSpPr>
          <p:nvPr>
            <p:ph type="body" idx="1"/>
          </p:nvPr>
        </p:nvSpPr>
        <p:spPr>
          <a:xfrm>
            <a:off x="853440" y="2208276"/>
            <a:ext cx="15361920" cy="633679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803392" y="8929116"/>
            <a:ext cx="5462016" cy="4800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53440" y="8929116"/>
            <a:ext cx="3925824" cy="4800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9/28/2023</a:t>
            </a:fld>
            <a:endParaRPr lang="en-US"/>
          </a:p>
        </p:txBody>
      </p:sp>
      <p:sp>
        <p:nvSpPr>
          <p:cNvPr id="6" name="Holder 6"/>
          <p:cNvSpPr>
            <a:spLocks noGrp="1"/>
          </p:cNvSpPr>
          <p:nvPr>
            <p:ph type="sldNum" sz="quarter" idx="7"/>
          </p:nvPr>
        </p:nvSpPr>
        <p:spPr>
          <a:xfrm>
            <a:off x="12289536" y="8929116"/>
            <a:ext cx="3925824" cy="4800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microsoft.com/office/2007/relationships/hdphoto" Target="../media/hdphoto1.wdp"/><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NUL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object 112"/>
          <p:cNvSpPr/>
          <p:nvPr/>
        </p:nvSpPr>
        <p:spPr>
          <a:xfrm>
            <a:off x="1310130" y="7252715"/>
            <a:ext cx="2106295" cy="620395"/>
          </a:xfrm>
          <a:custGeom>
            <a:avLst/>
            <a:gdLst/>
            <a:ahLst/>
            <a:cxnLst/>
            <a:rect l="l" t="t" r="r" b="b"/>
            <a:pathLst>
              <a:path w="2106295" h="620395">
                <a:moveTo>
                  <a:pt x="0" y="620268"/>
                </a:moveTo>
                <a:lnTo>
                  <a:pt x="2106168" y="620268"/>
                </a:lnTo>
                <a:lnTo>
                  <a:pt x="2106168" y="0"/>
                </a:lnTo>
                <a:lnTo>
                  <a:pt x="0" y="0"/>
                </a:lnTo>
                <a:lnTo>
                  <a:pt x="0" y="620268"/>
                </a:lnTo>
                <a:close/>
              </a:path>
            </a:pathLst>
          </a:custGeom>
          <a:ln w="12192">
            <a:solidFill>
              <a:srgbClr val="000000"/>
            </a:solidFill>
          </a:ln>
        </p:spPr>
        <p:txBody>
          <a:bodyPr wrap="square" lIns="0" tIns="0" rIns="0" bIns="0" rtlCol="0"/>
          <a:lstStyle/>
          <a:p>
            <a:endParaRPr/>
          </a:p>
        </p:txBody>
      </p:sp>
      <p:sp>
        <p:nvSpPr>
          <p:cNvPr id="2" name="object 2"/>
          <p:cNvSpPr txBox="1"/>
          <p:nvPr/>
        </p:nvSpPr>
        <p:spPr>
          <a:xfrm>
            <a:off x="1231188" y="3888485"/>
            <a:ext cx="739140" cy="239395"/>
          </a:xfrm>
          <a:prstGeom prst="rect">
            <a:avLst/>
          </a:prstGeom>
        </p:spPr>
        <p:txBody>
          <a:bodyPr vert="horz" wrap="square" lIns="0" tIns="13335" rIns="0" bIns="0" rtlCol="0">
            <a:spAutoFit/>
          </a:bodyPr>
          <a:lstStyle/>
          <a:p>
            <a:pPr marL="12700">
              <a:lnSpc>
                <a:spcPct val="100000"/>
              </a:lnSpc>
              <a:spcBef>
                <a:spcPts val="105"/>
              </a:spcBef>
            </a:pPr>
            <a:r>
              <a:rPr sz="1400" spc="-15" dirty="0">
                <a:latin typeface="ＭＳ Ｐゴシック"/>
                <a:cs typeface="ＭＳ Ｐゴシック"/>
              </a:rPr>
              <a:t>他自治体</a:t>
            </a:r>
            <a:endParaRPr sz="1400">
              <a:latin typeface="ＭＳ Ｐゴシック"/>
              <a:cs typeface="ＭＳ Ｐゴシック"/>
            </a:endParaRPr>
          </a:p>
        </p:txBody>
      </p:sp>
      <p:pic>
        <p:nvPicPr>
          <p:cNvPr id="5" name="object 5"/>
          <p:cNvPicPr/>
          <p:nvPr/>
        </p:nvPicPr>
        <p:blipFill>
          <a:blip r:embed="rId2" cstate="print"/>
          <a:stretch>
            <a:fillRect/>
          </a:stretch>
        </p:blipFill>
        <p:spPr>
          <a:xfrm>
            <a:off x="797051" y="3756660"/>
            <a:ext cx="380999" cy="381000"/>
          </a:xfrm>
          <a:prstGeom prst="rect">
            <a:avLst/>
          </a:prstGeom>
        </p:spPr>
      </p:pic>
      <p:sp>
        <p:nvSpPr>
          <p:cNvPr id="6" name="object 6"/>
          <p:cNvSpPr/>
          <p:nvPr/>
        </p:nvSpPr>
        <p:spPr>
          <a:xfrm>
            <a:off x="9560051" y="3645408"/>
            <a:ext cx="2992120" cy="1501140"/>
          </a:xfrm>
          <a:custGeom>
            <a:avLst/>
            <a:gdLst/>
            <a:ahLst/>
            <a:cxnLst/>
            <a:rect l="l" t="t" r="r" b="b"/>
            <a:pathLst>
              <a:path w="2992120" h="1501139">
                <a:moveTo>
                  <a:pt x="0" y="1501139"/>
                </a:moveTo>
                <a:lnTo>
                  <a:pt x="2991611" y="1501139"/>
                </a:lnTo>
                <a:lnTo>
                  <a:pt x="2991611" y="0"/>
                </a:lnTo>
                <a:lnTo>
                  <a:pt x="0" y="0"/>
                </a:lnTo>
                <a:lnTo>
                  <a:pt x="0" y="1501139"/>
                </a:lnTo>
                <a:close/>
              </a:path>
            </a:pathLst>
          </a:custGeom>
          <a:ln w="12192">
            <a:solidFill>
              <a:srgbClr val="000000"/>
            </a:solidFill>
          </a:ln>
        </p:spPr>
        <p:txBody>
          <a:bodyPr wrap="square" lIns="0" tIns="0" rIns="0" bIns="0" rtlCol="0"/>
          <a:lstStyle/>
          <a:p>
            <a:endParaRPr/>
          </a:p>
        </p:txBody>
      </p:sp>
      <p:sp>
        <p:nvSpPr>
          <p:cNvPr id="7" name="object 7"/>
          <p:cNvSpPr txBox="1"/>
          <p:nvPr/>
        </p:nvSpPr>
        <p:spPr>
          <a:xfrm>
            <a:off x="9655556" y="3721735"/>
            <a:ext cx="1983739" cy="269240"/>
          </a:xfrm>
          <a:prstGeom prst="rect">
            <a:avLst/>
          </a:prstGeom>
        </p:spPr>
        <p:txBody>
          <a:bodyPr vert="horz" wrap="square" lIns="0" tIns="12065" rIns="0" bIns="0" rtlCol="0">
            <a:spAutoFit/>
          </a:bodyPr>
          <a:lstStyle/>
          <a:p>
            <a:pPr marL="12700">
              <a:lnSpc>
                <a:spcPct val="100000"/>
              </a:lnSpc>
              <a:spcBef>
                <a:spcPts val="95"/>
              </a:spcBef>
            </a:pPr>
            <a:r>
              <a:rPr sz="1600" spc="-35" dirty="0">
                <a:latin typeface="ＭＳ Ｐゴシック"/>
                <a:cs typeface="ＭＳ Ｐゴシック"/>
              </a:rPr>
              <a:t>他自治体システム環境</a:t>
            </a:r>
            <a:endParaRPr sz="1600">
              <a:latin typeface="ＭＳ Ｐゴシック"/>
              <a:cs typeface="ＭＳ Ｐゴシック"/>
            </a:endParaRPr>
          </a:p>
        </p:txBody>
      </p:sp>
      <p:sp>
        <p:nvSpPr>
          <p:cNvPr id="8" name="object 8"/>
          <p:cNvSpPr/>
          <p:nvPr/>
        </p:nvSpPr>
        <p:spPr>
          <a:xfrm>
            <a:off x="9563100" y="1556003"/>
            <a:ext cx="3787140" cy="1984375"/>
          </a:xfrm>
          <a:custGeom>
            <a:avLst/>
            <a:gdLst/>
            <a:ahLst/>
            <a:cxnLst/>
            <a:rect l="l" t="t" r="r" b="b"/>
            <a:pathLst>
              <a:path w="3787140" h="1984375">
                <a:moveTo>
                  <a:pt x="0" y="1984248"/>
                </a:moveTo>
                <a:lnTo>
                  <a:pt x="3787140" y="1984248"/>
                </a:lnTo>
                <a:lnTo>
                  <a:pt x="3787140" y="0"/>
                </a:lnTo>
                <a:lnTo>
                  <a:pt x="0" y="0"/>
                </a:lnTo>
                <a:lnTo>
                  <a:pt x="0" y="1984248"/>
                </a:lnTo>
                <a:close/>
              </a:path>
            </a:pathLst>
          </a:custGeom>
          <a:ln w="12192">
            <a:solidFill>
              <a:srgbClr val="000000"/>
            </a:solidFill>
          </a:ln>
        </p:spPr>
        <p:txBody>
          <a:bodyPr wrap="square" lIns="0" tIns="0" rIns="0" bIns="0" rtlCol="0"/>
          <a:lstStyle/>
          <a:p>
            <a:endParaRPr/>
          </a:p>
        </p:txBody>
      </p:sp>
      <p:sp>
        <p:nvSpPr>
          <p:cNvPr id="9" name="object 9"/>
          <p:cNvSpPr txBox="1"/>
          <p:nvPr/>
        </p:nvSpPr>
        <p:spPr>
          <a:xfrm>
            <a:off x="9659239" y="1632585"/>
            <a:ext cx="1445260" cy="269240"/>
          </a:xfrm>
          <a:prstGeom prst="rect">
            <a:avLst/>
          </a:prstGeom>
        </p:spPr>
        <p:txBody>
          <a:bodyPr vert="horz" wrap="square" lIns="0" tIns="12065" rIns="0" bIns="0" rtlCol="0">
            <a:spAutoFit/>
          </a:bodyPr>
          <a:lstStyle/>
          <a:p>
            <a:pPr marL="12700">
              <a:lnSpc>
                <a:spcPct val="100000"/>
              </a:lnSpc>
              <a:spcBef>
                <a:spcPts val="95"/>
              </a:spcBef>
            </a:pPr>
            <a:r>
              <a:rPr sz="1600" spc="-25" dirty="0">
                <a:latin typeface="ＭＳ Ｐゴシック"/>
                <a:cs typeface="ＭＳ Ｐゴシック"/>
              </a:rPr>
              <a:t>保守環境</a:t>
            </a:r>
            <a:r>
              <a:rPr sz="1600" spc="-10" dirty="0">
                <a:latin typeface="ＭＳ Ｐゴシック"/>
                <a:cs typeface="ＭＳ Ｐゴシック"/>
              </a:rPr>
              <a:t>（</a:t>
            </a:r>
            <a:r>
              <a:rPr sz="1600" spc="-25" dirty="0">
                <a:latin typeface="ＭＳ Ｐゴシック"/>
                <a:cs typeface="ＭＳ Ｐゴシック"/>
              </a:rPr>
              <a:t>共有</a:t>
            </a:r>
            <a:r>
              <a:rPr sz="1600" spc="-50" dirty="0">
                <a:latin typeface="ＭＳ Ｐゴシック"/>
                <a:cs typeface="ＭＳ Ｐゴシック"/>
              </a:rPr>
              <a:t>）</a:t>
            </a:r>
            <a:endParaRPr sz="1600">
              <a:latin typeface="ＭＳ Ｐゴシック"/>
              <a:cs typeface="ＭＳ Ｐゴシック"/>
            </a:endParaRPr>
          </a:p>
        </p:txBody>
      </p:sp>
      <p:sp>
        <p:nvSpPr>
          <p:cNvPr id="11" name="object 11"/>
          <p:cNvSpPr/>
          <p:nvPr/>
        </p:nvSpPr>
        <p:spPr>
          <a:xfrm>
            <a:off x="10084308" y="7322820"/>
            <a:ext cx="3251200" cy="1687195"/>
          </a:xfrm>
          <a:custGeom>
            <a:avLst/>
            <a:gdLst/>
            <a:ahLst/>
            <a:cxnLst/>
            <a:rect l="l" t="t" r="r" b="b"/>
            <a:pathLst>
              <a:path w="3251200" h="1687195">
                <a:moveTo>
                  <a:pt x="0" y="1687067"/>
                </a:moveTo>
                <a:lnTo>
                  <a:pt x="3250692" y="1687067"/>
                </a:lnTo>
                <a:lnTo>
                  <a:pt x="3250692" y="0"/>
                </a:lnTo>
                <a:lnTo>
                  <a:pt x="0" y="0"/>
                </a:lnTo>
                <a:lnTo>
                  <a:pt x="0" y="1687067"/>
                </a:lnTo>
                <a:close/>
              </a:path>
            </a:pathLst>
          </a:custGeom>
          <a:ln w="12192">
            <a:solidFill>
              <a:srgbClr val="000000"/>
            </a:solidFill>
          </a:ln>
        </p:spPr>
        <p:txBody>
          <a:bodyPr wrap="square" lIns="0" tIns="0" rIns="0" bIns="0" rtlCol="0"/>
          <a:lstStyle/>
          <a:p>
            <a:endParaRPr/>
          </a:p>
        </p:txBody>
      </p:sp>
      <p:sp>
        <p:nvSpPr>
          <p:cNvPr id="13" name="object 13"/>
          <p:cNvSpPr txBox="1"/>
          <p:nvPr/>
        </p:nvSpPr>
        <p:spPr>
          <a:xfrm>
            <a:off x="10180701" y="7400290"/>
            <a:ext cx="1444625" cy="504625"/>
          </a:xfrm>
          <a:prstGeom prst="rect">
            <a:avLst/>
          </a:prstGeom>
        </p:spPr>
        <p:txBody>
          <a:bodyPr vert="horz" wrap="square" lIns="0" tIns="12065" rIns="0" bIns="0" rtlCol="0">
            <a:spAutoFit/>
          </a:bodyPr>
          <a:lstStyle/>
          <a:p>
            <a:pPr marL="12700">
              <a:lnSpc>
                <a:spcPct val="100000"/>
              </a:lnSpc>
              <a:spcBef>
                <a:spcPts val="95"/>
              </a:spcBef>
            </a:pPr>
            <a:r>
              <a:rPr sz="1600" spc="-35" dirty="0">
                <a:latin typeface="ＭＳ Ｐゴシック"/>
                <a:cs typeface="ＭＳ Ｐゴシック"/>
              </a:rPr>
              <a:t>他ベンダー</a:t>
            </a:r>
            <a:endParaRPr sz="1600" dirty="0">
              <a:latin typeface="ＭＳ Ｐゴシック"/>
              <a:cs typeface="ＭＳ Ｐゴシック"/>
            </a:endParaRPr>
          </a:p>
          <a:p>
            <a:pPr marL="12700">
              <a:lnSpc>
                <a:spcPct val="100000"/>
              </a:lnSpc>
            </a:pPr>
            <a:r>
              <a:rPr lang="ja-JP" altLang="en-US" sz="1600" spc="-30" dirty="0">
                <a:latin typeface="ＭＳ Ｐゴシック"/>
                <a:cs typeface="ＭＳ Ｐゴシック"/>
              </a:rPr>
              <a:t>妙高</a:t>
            </a:r>
            <a:r>
              <a:rPr sz="1600" spc="-30" dirty="0" err="1">
                <a:latin typeface="ＭＳ Ｐゴシック"/>
                <a:cs typeface="ＭＳ Ｐゴシック"/>
              </a:rPr>
              <a:t>市本番環境</a:t>
            </a:r>
            <a:endParaRPr sz="1600" dirty="0">
              <a:latin typeface="ＭＳ Ｐゴシック"/>
              <a:cs typeface="ＭＳ Ｐゴシック"/>
            </a:endParaRPr>
          </a:p>
        </p:txBody>
      </p:sp>
      <p:sp>
        <p:nvSpPr>
          <p:cNvPr id="14" name="object 14"/>
          <p:cNvSpPr/>
          <p:nvPr/>
        </p:nvSpPr>
        <p:spPr>
          <a:xfrm>
            <a:off x="2825495" y="3756659"/>
            <a:ext cx="2971800" cy="1330960"/>
          </a:xfrm>
          <a:custGeom>
            <a:avLst/>
            <a:gdLst/>
            <a:ahLst/>
            <a:cxnLst/>
            <a:rect l="l" t="t" r="r" b="b"/>
            <a:pathLst>
              <a:path w="2971800" h="1330960">
                <a:moveTo>
                  <a:pt x="0" y="1330452"/>
                </a:moveTo>
                <a:lnTo>
                  <a:pt x="2971800" y="1330452"/>
                </a:lnTo>
                <a:lnTo>
                  <a:pt x="2971800" y="0"/>
                </a:lnTo>
                <a:lnTo>
                  <a:pt x="0" y="0"/>
                </a:lnTo>
                <a:lnTo>
                  <a:pt x="0" y="1330452"/>
                </a:lnTo>
                <a:close/>
              </a:path>
            </a:pathLst>
          </a:custGeom>
          <a:ln w="12192">
            <a:solidFill>
              <a:srgbClr val="000000"/>
            </a:solidFill>
          </a:ln>
        </p:spPr>
        <p:txBody>
          <a:bodyPr wrap="square" lIns="0" tIns="0" rIns="0" bIns="0" rtlCol="0"/>
          <a:lstStyle/>
          <a:p>
            <a:endParaRPr/>
          </a:p>
        </p:txBody>
      </p:sp>
      <p:sp>
        <p:nvSpPr>
          <p:cNvPr id="15" name="object 15"/>
          <p:cNvSpPr txBox="1"/>
          <p:nvPr/>
        </p:nvSpPr>
        <p:spPr>
          <a:xfrm>
            <a:off x="3259073" y="3888485"/>
            <a:ext cx="2369185" cy="239395"/>
          </a:xfrm>
          <a:prstGeom prst="rect">
            <a:avLst/>
          </a:prstGeom>
        </p:spPr>
        <p:txBody>
          <a:bodyPr vert="horz" wrap="square" lIns="0" tIns="13335" rIns="0" bIns="0" rtlCol="0">
            <a:spAutoFit/>
          </a:bodyPr>
          <a:lstStyle/>
          <a:p>
            <a:pPr marL="12700">
              <a:lnSpc>
                <a:spcPct val="100000"/>
              </a:lnSpc>
              <a:spcBef>
                <a:spcPts val="105"/>
              </a:spcBef>
            </a:pPr>
            <a:r>
              <a:rPr sz="1400" spc="-15" dirty="0">
                <a:latin typeface="ＭＳ Ｐゴシック"/>
                <a:cs typeface="ＭＳ Ｐゴシック"/>
              </a:rPr>
              <a:t>ガバメントクラウド接続サービス</a:t>
            </a:r>
            <a:endParaRPr sz="1400" dirty="0">
              <a:latin typeface="ＭＳ Ｐゴシック"/>
              <a:cs typeface="ＭＳ Ｐゴシック"/>
            </a:endParaRPr>
          </a:p>
        </p:txBody>
      </p:sp>
      <p:pic>
        <p:nvPicPr>
          <p:cNvPr id="17" name="object 17"/>
          <p:cNvPicPr/>
          <p:nvPr/>
        </p:nvPicPr>
        <p:blipFill>
          <a:blip r:embed="rId3" cstate="print"/>
          <a:stretch>
            <a:fillRect/>
          </a:stretch>
        </p:blipFill>
        <p:spPr>
          <a:xfrm>
            <a:off x="2825495" y="3756659"/>
            <a:ext cx="381000" cy="381000"/>
          </a:xfrm>
          <a:prstGeom prst="rect">
            <a:avLst/>
          </a:prstGeom>
        </p:spPr>
      </p:pic>
      <p:sp>
        <p:nvSpPr>
          <p:cNvPr id="20" name="object 20"/>
          <p:cNvSpPr/>
          <p:nvPr/>
        </p:nvSpPr>
        <p:spPr>
          <a:xfrm>
            <a:off x="797051" y="5530595"/>
            <a:ext cx="1652270" cy="1330960"/>
          </a:xfrm>
          <a:custGeom>
            <a:avLst/>
            <a:gdLst/>
            <a:ahLst/>
            <a:cxnLst/>
            <a:rect l="l" t="t" r="r" b="b"/>
            <a:pathLst>
              <a:path w="1652270" h="1330959">
                <a:moveTo>
                  <a:pt x="0" y="1330452"/>
                </a:moveTo>
                <a:lnTo>
                  <a:pt x="1652016" y="1330452"/>
                </a:lnTo>
                <a:lnTo>
                  <a:pt x="1652016" y="0"/>
                </a:lnTo>
                <a:lnTo>
                  <a:pt x="0" y="0"/>
                </a:lnTo>
                <a:lnTo>
                  <a:pt x="0" y="1330452"/>
                </a:lnTo>
                <a:close/>
              </a:path>
            </a:pathLst>
          </a:custGeom>
          <a:ln w="12192">
            <a:solidFill>
              <a:srgbClr val="000000"/>
            </a:solidFill>
          </a:ln>
        </p:spPr>
        <p:txBody>
          <a:bodyPr wrap="square" lIns="0" tIns="0" rIns="0" bIns="0" rtlCol="0"/>
          <a:lstStyle/>
          <a:p>
            <a:endParaRPr/>
          </a:p>
        </p:txBody>
      </p:sp>
      <p:sp>
        <p:nvSpPr>
          <p:cNvPr id="21" name="object 21"/>
          <p:cNvSpPr txBox="1"/>
          <p:nvPr/>
        </p:nvSpPr>
        <p:spPr>
          <a:xfrm>
            <a:off x="1231188" y="5662676"/>
            <a:ext cx="560705" cy="228909"/>
          </a:xfrm>
          <a:prstGeom prst="rect">
            <a:avLst/>
          </a:prstGeom>
        </p:spPr>
        <p:txBody>
          <a:bodyPr vert="horz" wrap="square" lIns="0" tIns="13335" rIns="0" bIns="0" rtlCol="0">
            <a:spAutoFit/>
          </a:bodyPr>
          <a:lstStyle/>
          <a:p>
            <a:pPr marL="12700">
              <a:lnSpc>
                <a:spcPct val="100000"/>
              </a:lnSpc>
              <a:spcBef>
                <a:spcPts val="105"/>
              </a:spcBef>
            </a:pPr>
            <a:r>
              <a:rPr lang="ja-JP" altLang="en-US" sz="1400" spc="-20" dirty="0">
                <a:latin typeface="ＭＳ Ｐゴシック"/>
                <a:cs typeface="ＭＳ Ｐゴシック"/>
              </a:rPr>
              <a:t>妙高</a:t>
            </a:r>
            <a:r>
              <a:rPr sz="1400" spc="-20" dirty="0">
                <a:latin typeface="ＭＳ Ｐゴシック"/>
                <a:cs typeface="ＭＳ Ｐゴシック"/>
              </a:rPr>
              <a:t>市</a:t>
            </a:r>
            <a:endParaRPr sz="1400" dirty="0">
              <a:latin typeface="ＭＳ Ｐゴシック"/>
              <a:cs typeface="ＭＳ Ｐゴシック"/>
            </a:endParaRPr>
          </a:p>
        </p:txBody>
      </p:sp>
      <p:pic>
        <p:nvPicPr>
          <p:cNvPr id="24" name="object 24"/>
          <p:cNvPicPr/>
          <p:nvPr/>
        </p:nvPicPr>
        <p:blipFill>
          <a:blip r:embed="rId2" cstate="print"/>
          <a:stretch>
            <a:fillRect/>
          </a:stretch>
        </p:blipFill>
        <p:spPr>
          <a:xfrm>
            <a:off x="797051" y="5530596"/>
            <a:ext cx="380999" cy="381000"/>
          </a:xfrm>
          <a:prstGeom prst="rect">
            <a:avLst/>
          </a:prstGeom>
        </p:spPr>
      </p:pic>
      <p:sp>
        <p:nvSpPr>
          <p:cNvPr id="25" name="object 25"/>
          <p:cNvSpPr/>
          <p:nvPr/>
        </p:nvSpPr>
        <p:spPr>
          <a:xfrm>
            <a:off x="2825495" y="5530596"/>
            <a:ext cx="2971800" cy="1336675"/>
          </a:xfrm>
          <a:custGeom>
            <a:avLst/>
            <a:gdLst/>
            <a:ahLst/>
            <a:cxnLst/>
            <a:rect l="l" t="t" r="r" b="b"/>
            <a:pathLst>
              <a:path w="2971800" h="1336675">
                <a:moveTo>
                  <a:pt x="0" y="1336547"/>
                </a:moveTo>
                <a:lnTo>
                  <a:pt x="2971800" y="1336547"/>
                </a:lnTo>
                <a:lnTo>
                  <a:pt x="2971800" y="0"/>
                </a:lnTo>
                <a:lnTo>
                  <a:pt x="0" y="0"/>
                </a:lnTo>
                <a:lnTo>
                  <a:pt x="0" y="1336547"/>
                </a:lnTo>
                <a:close/>
              </a:path>
            </a:pathLst>
          </a:custGeom>
          <a:ln w="12192">
            <a:solidFill>
              <a:srgbClr val="000000"/>
            </a:solidFill>
          </a:ln>
        </p:spPr>
        <p:txBody>
          <a:bodyPr wrap="square" lIns="0" tIns="0" rIns="0" bIns="0" rtlCol="0"/>
          <a:lstStyle/>
          <a:p>
            <a:endParaRPr/>
          </a:p>
        </p:txBody>
      </p:sp>
      <p:sp>
        <p:nvSpPr>
          <p:cNvPr id="26" name="object 26"/>
          <p:cNvSpPr txBox="1"/>
          <p:nvPr/>
        </p:nvSpPr>
        <p:spPr>
          <a:xfrm>
            <a:off x="3259073" y="5662676"/>
            <a:ext cx="2369185" cy="239395"/>
          </a:xfrm>
          <a:prstGeom prst="rect">
            <a:avLst/>
          </a:prstGeom>
        </p:spPr>
        <p:txBody>
          <a:bodyPr vert="horz" wrap="square" lIns="0" tIns="13335" rIns="0" bIns="0" rtlCol="0">
            <a:spAutoFit/>
          </a:bodyPr>
          <a:lstStyle/>
          <a:p>
            <a:pPr marL="12700">
              <a:lnSpc>
                <a:spcPct val="100000"/>
              </a:lnSpc>
              <a:spcBef>
                <a:spcPts val="105"/>
              </a:spcBef>
            </a:pPr>
            <a:r>
              <a:rPr sz="1400" spc="-15" dirty="0">
                <a:latin typeface="ＭＳ Ｐゴシック"/>
                <a:cs typeface="ＭＳ Ｐゴシック"/>
              </a:rPr>
              <a:t>ガバメントクラウド接続サービス</a:t>
            </a:r>
            <a:endParaRPr sz="1400">
              <a:latin typeface="ＭＳ Ｐゴシック"/>
              <a:cs typeface="ＭＳ Ｐゴシック"/>
            </a:endParaRPr>
          </a:p>
        </p:txBody>
      </p:sp>
      <p:sp>
        <p:nvSpPr>
          <p:cNvPr id="29" name="object 29"/>
          <p:cNvSpPr/>
          <p:nvPr/>
        </p:nvSpPr>
        <p:spPr>
          <a:xfrm>
            <a:off x="7010400" y="1556003"/>
            <a:ext cx="2333625" cy="5430520"/>
          </a:xfrm>
          <a:custGeom>
            <a:avLst/>
            <a:gdLst/>
            <a:ahLst/>
            <a:cxnLst/>
            <a:rect l="l" t="t" r="r" b="b"/>
            <a:pathLst>
              <a:path w="2333625" h="5430520">
                <a:moveTo>
                  <a:pt x="0" y="5430012"/>
                </a:moveTo>
                <a:lnTo>
                  <a:pt x="2333244" y="5430012"/>
                </a:lnTo>
                <a:lnTo>
                  <a:pt x="2333244" y="0"/>
                </a:lnTo>
                <a:lnTo>
                  <a:pt x="0" y="0"/>
                </a:lnTo>
                <a:lnTo>
                  <a:pt x="0" y="5430012"/>
                </a:lnTo>
                <a:close/>
              </a:path>
            </a:pathLst>
          </a:custGeom>
          <a:ln w="12191">
            <a:solidFill>
              <a:srgbClr val="000000"/>
            </a:solidFill>
          </a:ln>
        </p:spPr>
        <p:txBody>
          <a:bodyPr wrap="square" lIns="0" tIns="0" rIns="0" bIns="0" rtlCol="0"/>
          <a:lstStyle/>
          <a:p>
            <a:endParaRPr/>
          </a:p>
        </p:txBody>
      </p:sp>
      <p:pic>
        <p:nvPicPr>
          <p:cNvPr id="30" name="object 30"/>
          <p:cNvPicPr/>
          <p:nvPr/>
        </p:nvPicPr>
        <p:blipFill>
          <a:blip r:embed="rId3" cstate="print"/>
          <a:stretch>
            <a:fillRect/>
          </a:stretch>
        </p:blipFill>
        <p:spPr>
          <a:xfrm>
            <a:off x="2825495" y="5530595"/>
            <a:ext cx="381000" cy="381000"/>
          </a:xfrm>
          <a:prstGeom prst="rect">
            <a:avLst/>
          </a:prstGeom>
        </p:spPr>
      </p:pic>
      <p:sp>
        <p:nvSpPr>
          <p:cNvPr id="35" name="object 35"/>
          <p:cNvSpPr txBox="1"/>
          <p:nvPr/>
        </p:nvSpPr>
        <p:spPr>
          <a:xfrm>
            <a:off x="7122668" y="1632585"/>
            <a:ext cx="1445260" cy="269240"/>
          </a:xfrm>
          <a:prstGeom prst="rect">
            <a:avLst/>
          </a:prstGeom>
        </p:spPr>
        <p:txBody>
          <a:bodyPr vert="horz" wrap="square" lIns="0" tIns="12065" rIns="0" bIns="0" rtlCol="0">
            <a:spAutoFit/>
          </a:bodyPr>
          <a:lstStyle/>
          <a:p>
            <a:pPr marL="12700">
              <a:lnSpc>
                <a:spcPct val="100000"/>
              </a:lnSpc>
              <a:spcBef>
                <a:spcPts val="95"/>
              </a:spcBef>
            </a:pPr>
            <a:r>
              <a:rPr sz="1600" spc="-25" dirty="0">
                <a:latin typeface="ＭＳ Ｐゴシック"/>
                <a:cs typeface="ＭＳ Ｐゴシック"/>
              </a:rPr>
              <a:t>接続環境</a:t>
            </a:r>
            <a:r>
              <a:rPr sz="1600" spc="-10" dirty="0">
                <a:latin typeface="ＭＳ Ｐゴシック"/>
                <a:cs typeface="ＭＳ Ｐゴシック"/>
              </a:rPr>
              <a:t>（</a:t>
            </a:r>
            <a:r>
              <a:rPr sz="1600" spc="-25" dirty="0">
                <a:latin typeface="ＭＳ Ｐゴシック"/>
                <a:cs typeface="ＭＳ Ｐゴシック"/>
              </a:rPr>
              <a:t>共有</a:t>
            </a:r>
            <a:r>
              <a:rPr sz="1600" spc="-50" dirty="0">
                <a:latin typeface="ＭＳ Ｐゴシック"/>
                <a:cs typeface="ＭＳ Ｐゴシック"/>
              </a:rPr>
              <a:t>）</a:t>
            </a:r>
            <a:endParaRPr sz="1600">
              <a:latin typeface="ＭＳ Ｐゴシック"/>
              <a:cs typeface="ＭＳ Ｐゴシック"/>
            </a:endParaRPr>
          </a:p>
        </p:txBody>
      </p:sp>
      <p:sp>
        <p:nvSpPr>
          <p:cNvPr id="42" name="object 42"/>
          <p:cNvSpPr/>
          <p:nvPr/>
        </p:nvSpPr>
        <p:spPr>
          <a:xfrm>
            <a:off x="2788562" y="1898904"/>
            <a:ext cx="2920595" cy="1330960"/>
          </a:xfrm>
          <a:custGeom>
            <a:avLst/>
            <a:gdLst/>
            <a:ahLst/>
            <a:cxnLst/>
            <a:rect l="l" t="t" r="r" b="b"/>
            <a:pathLst>
              <a:path w="2612390" h="1330960">
                <a:moveTo>
                  <a:pt x="0" y="1330452"/>
                </a:moveTo>
                <a:lnTo>
                  <a:pt x="2612135" y="1330452"/>
                </a:lnTo>
                <a:lnTo>
                  <a:pt x="2612135" y="0"/>
                </a:lnTo>
                <a:lnTo>
                  <a:pt x="0" y="0"/>
                </a:lnTo>
                <a:lnTo>
                  <a:pt x="0" y="1330452"/>
                </a:lnTo>
                <a:close/>
              </a:path>
            </a:pathLst>
          </a:custGeom>
          <a:ln w="12192">
            <a:solidFill>
              <a:srgbClr val="000000"/>
            </a:solidFill>
          </a:ln>
        </p:spPr>
        <p:txBody>
          <a:bodyPr wrap="square" lIns="0" tIns="0" rIns="0" bIns="0" rtlCol="0"/>
          <a:lstStyle/>
          <a:p>
            <a:endParaRPr/>
          </a:p>
        </p:txBody>
      </p:sp>
      <p:sp>
        <p:nvSpPr>
          <p:cNvPr id="43" name="object 43"/>
          <p:cNvSpPr/>
          <p:nvPr/>
        </p:nvSpPr>
        <p:spPr>
          <a:xfrm>
            <a:off x="12641580" y="3218688"/>
            <a:ext cx="1679575" cy="2202815"/>
          </a:xfrm>
          <a:custGeom>
            <a:avLst/>
            <a:gdLst/>
            <a:ahLst/>
            <a:cxnLst/>
            <a:rect l="l" t="t" r="r" b="b"/>
            <a:pathLst>
              <a:path w="1679575" h="2202815">
                <a:moveTo>
                  <a:pt x="1634998" y="2126107"/>
                </a:moveTo>
                <a:lnTo>
                  <a:pt x="1603248" y="2126107"/>
                </a:lnTo>
                <a:lnTo>
                  <a:pt x="1641348" y="2202307"/>
                </a:lnTo>
                <a:lnTo>
                  <a:pt x="1673098" y="2138807"/>
                </a:lnTo>
                <a:lnTo>
                  <a:pt x="1634998" y="2138807"/>
                </a:lnTo>
                <a:lnTo>
                  <a:pt x="1634998" y="2126107"/>
                </a:lnTo>
                <a:close/>
              </a:path>
              <a:path w="1679575" h="2202815">
                <a:moveTo>
                  <a:pt x="1634998" y="1101216"/>
                </a:moveTo>
                <a:lnTo>
                  <a:pt x="1634998" y="2138807"/>
                </a:lnTo>
                <a:lnTo>
                  <a:pt x="1647698" y="2138807"/>
                </a:lnTo>
                <a:lnTo>
                  <a:pt x="1647698" y="1107566"/>
                </a:lnTo>
                <a:lnTo>
                  <a:pt x="1641348" y="1107566"/>
                </a:lnTo>
                <a:lnTo>
                  <a:pt x="1634998" y="1101216"/>
                </a:lnTo>
                <a:close/>
              </a:path>
              <a:path w="1679575" h="2202815">
                <a:moveTo>
                  <a:pt x="1679448" y="2126107"/>
                </a:moveTo>
                <a:lnTo>
                  <a:pt x="1647698" y="2126107"/>
                </a:lnTo>
                <a:lnTo>
                  <a:pt x="1647698" y="2138807"/>
                </a:lnTo>
                <a:lnTo>
                  <a:pt x="1673098" y="2138807"/>
                </a:lnTo>
                <a:lnTo>
                  <a:pt x="1679448" y="2126107"/>
                </a:lnTo>
                <a:close/>
              </a:path>
              <a:path w="1679575" h="2202815">
                <a:moveTo>
                  <a:pt x="44450" y="63500"/>
                </a:moveTo>
                <a:lnTo>
                  <a:pt x="31750" y="63500"/>
                </a:lnTo>
                <a:lnTo>
                  <a:pt x="31750" y="1107566"/>
                </a:lnTo>
                <a:lnTo>
                  <a:pt x="1634998" y="1107566"/>
                </a:lnTo>
                <a:lnTo>
                  <a:pt x="1634998" y="1101216"/>
                </a:lnTo>
                <a:lnTo>
                  <a:pt x="44450" y="1101216"/>
                </a:lnTo>
                <a:lnTo>
                  <a:pt x="38100" y="1094866"/>
                </a:lnTo>
                <a:lnTo>
                  <a:pt x="44450" y="1094866"/>
                </a:lnTo>
                <a:lnTo>
                  <a:pt x="44450" y="63500"/>
                </a:lnTo>
                <a:close/>
              </a:path>
              <a:path w="1679575" h="2202815">
                <a:moveTo>
                  <a:pt x="1647698" y="1094866"/>
                </a:moveTo>
                <a:lnTo>
                  <a:pt x="44450" y="1094866"/>
                </a:lnTo>
                <a:lnTo>
                  <a:pt x="44450" y="1101216"/>
                </a:lnTo>
                <a:lnTo>
                  <a:pt x="1634998" y="1101216"/>
                </a:lnTo>
                <a:lnTo>
                  <a:pt x="1641348" y="1107566"/>
                </a:lnTo>
                <a:lnTo>
                  <a:pt x="1647698" y="1107566"/>
                </a:lnTo>
                <a:lnTo>
                  <a:pt x="1647698" y="1094866"/>
                </a:lnTo>
                <a:close/>
              </a:path>
              <a:path w="1679575" h="2202815">
                <a:moveTo>
                  <a:pt x="44450" y="1094866"/>
                </a:moveTo>
                <a:lnTo>
                  <a:pt x="38100" y="1094866"/>
                </a:lnTo>
                <a:lnTo>
                  <a:pt x="44450" y="1101216"/>
                </a:lnTo>
                <a:lnTo>
                  <a:pt x="44450" y="1094866"/>
                </a:lnTo>
                <a:close/>
              </a:path>
              <a:path w="1679575" h="2202815">
                <a:moveTo>
                  <a:pt x="38100" y="0"/>
                </a:moveTo>
                <a:lnTo>
                  <a:pt x="0" y="76200"/>
                </a:lnTo>
                <a:lnTo>
                  <a:pt x="31750" y="76200"/>
                </a:lnTo>
                <a:lnTo>
                  <a:pt x="31750" y="63500"/>
                </a:lnTo>
                <a:lnTo>
                  <a:pt x="69850" y="63500"/>
                </a:lnTo>
                <a:lnTo>
                  <a:pt x="38100" y="0"/>
                </a:lnTo>
                <a:close/>
              </a:path>
              <a:path w="1679575" h="2202815">
                <a:moveTo>
                  <a:pt x="69850" y="63500"/>
                </a:moveTo>
                <a:lnTo>
                  <a:pt x="44450" y="63500"/>
                </a:lnTo>
                <a:lnTo>
                  <a:pt x="44450" y="76200"/>
                </a:lnTo>
                <a:lnTo>
                  <a:pt x="76200" y="76200"/>
                </a:lnTo>
                <a:lnTo>
                  <a:pt x="69850" y="63500"/>
                </a:lnTo>
                <a:close/>
              </a:path>
            </a:pathLst>
          </a:custGeom>
          <a:solidFill>
            <a:srgbClr val="000000"/>
          </a:solidFill>
        </p:spPr>
        <p:txBody>
          <a:bodyPr wrap="square" lIns="0" tIns="0" rIns="0" bIns="0" rtlCol="0"/>
          <a:lstStyle/>
          <a:p>
            <a:endParaRPr/>
          </a:p>
        </p:txBody>
      </p:sp>
      <p:sp>
        <p:nvSpPr>
          <p:cNvPr id="44" name="object 44"/>
          <p:cNvSpPr txBox="1"/>
          <p:nvPr/>
        </p:nvSpPr>
        <p:spPr>
          <a:xfrm>
            <a:off x="3229610" y="2044226"/>
            <a:ext cx="2323845" cy="228268"/>
          </a:xfrm>
          <a:prstGeom prst="rect">
            <a:avLst/>
          </a:prstGeom>
        </p:spPr>
        <p:txBody>
          <a:bodyPr vert="horz" wrap="square" lIns="0" tIns="12700" rIns="0" bIns="0" rtlCol="0">
            <a:spAutoFit/>
          </a:bodyPr>
          <a:lstStyle/>
          <a:p>
            <a:pPr marL="12700">
              <a:lnSpc>
                <a:spcPct val="100000"/>
              </a:lnSpc>
              <a:spcBef>
                <a:spcPts val="100"/>
              </a:spcBef>
            </a:pPr>
            <a:r>
              <a:rPr lang="ja-JP" altLang="en-US" sz="1400" spc="-15" dirty="0">
                <a:latin typeface="ＭＳ Ｐゴシック"/>
                <a:cs typeface="ＭＳ Ｐゴシック"/>
              </a:rPr>
              <a:t>事業者</a:t>
            </a:r>
            <a:r>
              <a:rPr sz="1400" spc="-15" dirty="0" err="1">
                <a:latin typeface="ＭＳ Ｐゴシック"/>
                <a:cs typeface="ＭＳ Ｐゴシック"/>
              </a:rPr>
              <a:t>クラウド接続サービス</a:t>
            </a:r>
            <a:endParaRPr sz="1400" dirty="0">
              <a:latin typeface="ＭＳ Ｐゴシック"/>
              <a:cs typeface="ＭＳ Ｐゴシック"/>
            </a:endParaRPr>
          </a:p>
        </p:txBody>
      </p:sp>
      <p:pic>
        <p:nvPicPr>
          <p:cNvPr id="46" name="object 46"/>
          <p:cNvPicPr/>
          <p:nvPr/>
        </p:nvPicPr>
        <p:blipFill>
          <a:blip r:embed="rId3" cstate="print"/>
          <a:stretch>
            <a:fillRect/>
          </a:stretch>
        </p:blipFill>
        <p:spPr>
          <a:xfrm>
            <a:off x="2800984" y="1918878"/>
            <a:ext cx="381000" cy="381000"/>
          </a:xfrm>
          <a:prstGeom prst="rect">
            <a:avLst/>
          </a:prstGeom>
        </p:spPr>
      </p:pic>
      <p:sp>
        <p:nvSpPr>
          <p:cNvPr id="50" name="object 50"/>
          <p:cNvSpPr/>
          <p:nvPr/>
        </p:nvSpPr>
        <p:spPr>
          <a:xfrm>
            <a:off x="836675" y="1909572"/>
            <a:ext cx="1606550" cy="1329055"/>
          </a:xfrm>
          <a:custGeom>
            <a:avLst/>
            <a:gdLst/>
            <a:ahLst/>
            <a:cxnLst/>
            <a:rect l="l" t="t" r="r" b="b"/>
            <a:pathLst>
              <a:path w="1606550" h="1329055">
                <a:moveTo>
                  <a:pt x="0" y="1328927"/>
                </a:moveTo>
                <a:lnTo>
                  <a:pt x="1606296" y="1328927"/>
                </a:lnTo>
                <a:lnTo>
                  <a:pt x="1606296" y="0"/>
                </a:lnTo>
                <a:lnTo>
                  <a:pt x="0" y="0"/>
                </a:lnTo>
                <a:lnTo>
                  <a:pt x="0" y="1328927"/>
                </a:lnTo>
                <a:close/>
              </a:path>
            </a:pathLst>
          </a:custGeom>
          <a:ln w="12192">
            <a:solidFill>
              <a:srgbClr val="000000"/>
            </a:solidFill>
          </a:ln>
        </p:spPr>
        <p:txBody>
          <a:bodyPr wrap="square" lIns="0" tIns="0" rIns="0" bIns="0" rtlCol="0"/>
          <a:lstStyle/>
          <a:p>
            <a:endParaRPr/>
          </a:p>
        </p:txBody>
      </p:sp>
      <p:sp>
        <p:nvSpPr>
          <p:cNvPr id="51" name="object 51"/>
          <p:cNvSpPr txBox="1"/>
          <p:nvPr/>
        </p:nvSpPr>
        <p:spPr>
          <a:xfrm>
            <a:off x="1270508" y="2039873"/>
            <a:ext cx="1094105" cy="197490"/>
          </a:xfrm>
          <a:prstGeom prst="rect">
            <a:avLst/>
          </a:prstGeom>
        </p:spPr>
        <p:txBody>
          <a:bodyPr vert="horz" wrap="square" lIns="0" tIns="12700" rIns="0" bIns="0" rtlCol="0">
            <a:spAutoFit/>
          </a:bodyPr>
          <a:lstStyle/>
          <a:p>
            <a:pPr marL="12700">
              <a:lnSpc>
                <a:spcPct val="100000"/>
              </a:lnSpc>
              <a:spcBef>
                <a:spcPts val="100"/>
              </a:spcBef>
            </a:pPr>
            <a:r>
              <a:rPr lang="ja-JP" altLang="en-US" sz="1200" spc="-15" dirty="0">
                <a:latin typeface="ＭＳ Ｐゴシック"/>
                <a:cs typeface="ＭＳ Ｐゴシック"/>
              </a:rPr>
              <a:t>事業者</a:t>
            </a:r>
            <a:r>
              <a:rPr sz="1200" spc="-15" dirty="0" err="1">
                <a:latin typeface="ＭＳ Ｐゴシック"/>
                <a:cs typeface="ＭＳ Ｐゴシック"/>
              </a:rPr>
              <a:t>保守拠点</a:t>
            </a:r>
            <a:endParaRPr sz="1200" dirty="0">
              <a:latin typeface="ＭＳ Ｐゴシック"/>
              <a:cs typeface="ＭＳ Ｐゴシック"/>
            </a:endParaRPr>
          </a:p>
        </p:txBody>
      </p:sp>
      <p:pic>
        <p:nvPicPr>
          <p:cNvPr id="54" name="object 54"/>
          <p:cNvPicPr/>
          <p:nvPr/>
        </p:nvPicPr>
        <p:blipFill>
          <a:blip r:embed="rId2" cstate="print"/>
          <a:stretch>
            <a:fillRect/>
          </a:stretch>
        </p:blipFill>
        <p:spPr>
          <a:xfrm>
            <a:off x="829055" y="1903475"/>
            <a:ext cx="381000" cy="381000"/>
          </a:xfrm>
          <a:prstGeom prst="rect">
            <a:avLst/>
          </a:prstGeom>
        </p:spPr>
      </p:pic>
      <p:sp>
        <p:nvSpPr>
          <p:cNvPr id="56" name="object 56"/>
          <p:cNvSpPr/>
          <p:nvPr/>
        </p:nvSpPr>
        <p:spPr>
          <a:xfrm>
            <a:off x="6788658" y="1215389"/>
            <a:ext cx="8010525" cy="6035040"/>
          </a:xfrm>
          <a:custGeom>
            <a:avLst/>
            <a:gdLst/>
            <a:ahLst/>
            <a:cxnLst/>
            <a:rect l="l" t="t" r="r" b="b"/>
            <a:pathLst>
              <a:path w="8010525" h="6035040">
                <a:moveTo>
                  <a:pt x="0" y="6035039"/>
                </a:moveTo>
                <a:lnTo>
                  <a:pt x="8010144" y="6035039"/>
                </a:lnTo>
                <a:lnTo>
                  <a:pt x="8010144" y="0"/>
                </a:lnTo>
                <a:lnTo>
                  <a:pt x="0" y="0"/>
                </a:lnTo>
                <a:lnTo>
                  <a:pt x="0" y="6035039"/>
                </a:lnTo>
                <a:close/>
              </a:path>
            </a:pathLst>
          </a:custGeom>
          <a:ln w="38100">
            <a:solidFill>
              <a:srgbClr val="FF0000"/>
            </a:solidFill>
            <a:prstDash val="sysDash"/>
          </a:ln>
        </p:spPr>
        <p:txBody>
          <a:bodyPr wrap="square" lIns="0" tIns="0" rIns="0" bIns="0" rtlCol="0"/>
          <a:lstStyle/>
          <a:p>
            <a:endParaRPr/>
          </a:p>
        </p:txBody>
      </p:sp>
      <p:sp>
        <p:nvSpPr>
          <p:cNvPr id="59" name="object 59"/>
          <p:cNvSpPr/>
          <p:nvPr/>
        </p:nvSpPr>
        <p:spPr>
          <a:xfrm>
            <a:off x="9567672" y="5301995"/>
            <a:ext cx="5088890" cy="1844039"/>
          </a:xfrm>
          <a:custGeom>
            <a:avLst/>
            <a:gdLst/>
            <a:ahLst/>
            <a:cxnLst/>
            <a:rect l="l" t="t" r="r" b="b"/>
            <a:pathLst>
              <a:path w="5088890" h="1844040">
                <a:moveTo>
                  <a:pt x="0" y="1844039"/>
                </a:moveTo>
                <a:lnTo>
                  <a:pt x="5088635" y="1844039"/>
                </a:lnTo>
                <a:lnTo>
                  <a:pt x="5088635" y="0"/>
                </a:lnTo>
                <a:lnTo>
                  <a:pt x="0" y="0"/>
                </a:lnTo>
                <a:lnTo>
                  <a:pt x="0" y="1844039"/>
                </a:lnTo>
                <a:close/>
              </a:path>
            </a:pathLst>
          </a:custGeom>
          <a:ln w="12192">
            <a:solidFill>
              <a:srgbClr val="000000"/>
            </a:solidFill>
          </a:ln>
        </p:spPr>
        <p:txBody>
          <a:bodyPr wrap="square" lIns="0" tIns="0" rIns="0" bIns="0" rtlCol="0"/>
          <a:lstStyle/>
          <a:p>
            <a:endParaRPr/>
          </a:p>
        </p:txBody>
      </p:sp>
      <p:sp>
        <p:nvSpPr>
          <p:cNvPr id="60" name="object 60"/>
          <p:cNvSpPr txBox="1"/>
          <p:nvPr/>
        </p:nvSpPr>
        <p:spPr>
          <a:xfrm>
            <a:off x="9663810" y="5377942"/>
            <a:ext cx="1781175" cy="258404"/>
          </a:xfrm>
          <a:prstGeom prst="rect">
            <a:avLst/>
          </a:prstGeom>
        </p:spPr>
        <p:txBody>
          <a:bodyPr vert="horz" wrap="square" lIns="0" tIns="12065" rIns="0" bIns="0" rtlCol="0">
            <a:spAutoFit/>
          </a:bodyPr>
          <a:lstStyle/>
          <a:p>
            <a:pPr marL="12700">
              <a:lnSpc>
                <a:spcPct val="100000"/>
              </a:lnSpc>
              <a:spcBef>
                <a:spcPts val="95"/>
              </a:spcBef>
            </a:pPr>
            <a:r>
              <a:rPr lang="ja-JP" altLang="en-US" sz="1600" spc="-35" dirty="0">
                <a:latin typeface="ＭＳ Ｐゴシック"/>
                <a:cs typeface="ＭＳ Ｐゴシック"/>
              </a:rPr>
              <a:t>妙高</a:t>
            </a:r>
            <a:r>
              <a:rPr sz="1600" spc="-35" dirty="0" err="1">
                <a:latin typeface="ＭＳ Ｐゴシック"/>
                <a:cs typeface="ＭＳ Ｐゴシック"/>
              </a:rPr>
              <a:t>市システム環境</a:t>
            </a:r>
            <a:endParaRPr sz="1600" dirty="0">
              <a:latin typeface="ＭＳ Ｐゴシック"/>
              <a:cs typeface="ＭＳ Ｐゴシック"/>
            </a:endParaRPr>
          </a:p>
        </p:txBody>
      </p:sp>
      <p:sp>
        <p:nvSpPr>
          <p:cNvPr id="61" name="object 61"/>
          <p:cNvSpPr txBox="1"/>
          <p:nvPr/>
        </p:nvSpPr>
        <p:spPr>
          <a:xfrm>
            <a:off x="10117835" y="4157471"/>
            <a:ext cx="1751330" cy="782320"/>
          </a:xfrm>
          <a:prstGeom prst="rect">
            <a:avLst/>
          </a:prstGeom>
          <a:ln w="12192">
            <a:solidFill>
              <a:srgbClr val="693AC5"/>
            </a:solidFill>
          </a:ln>
        </p:spPr>
        <p:txBody>
          <a:bodyPr vert="horz" wrap="square" lIns="0" tIns="88265" rIns="0" bIns="0" rtlCol="0">
            <a:spAutoFit/>
          </a:bodyPr>
          <a:lstStyle/>
          <a:p>
            <a:pPr marL="503555">
              <a:lnSpc>
                <a:spcPct val="100000"/>
              </a:lnSpc>
              <a:spcBef>
                <a:spcPts val="695"/>
              </a:spcBef>
            </a:pPr>
            <a:r>
              <a:rPr sz="1200" dirty="0">
                <a:solidFill>
                  <a:srgbClr val="693AC5"/>
                </a:solidFill>
                <a:latin typeface="ＭＳ Ｐゴシック"/>
                <a:cs typeface="ＭＳ Ｐゴシック"/>
              </a:rPr>
              <a:t>他市町村</a:t>
            </a:r>
            <a:r>
              <a:rPr sz="1200" spc="-25" dirty="0">
                <a:solidFill>
                  <a:srgbClr val="693AC5"/>
                </a:solidFill>
                <a:latin typeface="Arial"/>
                <a:cs typeface="Arial"/>
              </a:rPr>
              <a:t>VPC</a:t>
            </a:r>
            <a:endParaRPr sz="1200">
              <a:latin typeface="Arial"/>
              <a:cs typeface="Arial"/>
            </a:endParaRPr>
          </a:p>
        </p:txBody>
      </p:sp>
      <p:sp>
        <p:nvSpPr>
          <p:cNvPr id="64" name="object 64"/>
          <p:cNvSpPr/>
          <p:nvPr/>
        </p:nvSpPr>
        <p:spPr>
          <a:xfrm>
            <a:off x="8600057" y="6556248"/>
            <a:ext cx="1847851" cy="1860550"/>
          </a:xfrm>
          <a:custGeom>
            <a:avLst/>
            <a:gdLst/>
            <a:ahLst/>
            <a:cxnLst/>
            <a:rect l="l" t="t" r="r" b="b"/>
            <a:pathLst>
              <a:path w="1683384" h="1860550">
                <a:moveTo>
                  <a:pt x="1607184" y="1784286"/>
                </a:moveTo>
                <a:lnTo>
                  <a:pt x="1607184" y="1860486"/>
                </a:lnTo>
                <a:lnTo>
                  <a:pt x="1670684" y="1828736"/>
                </a:lnTo>
                <a:lnTo>
                  <a:pt x="1619884" y="1828736"/>
                </a:lnTo>
                <a:lnTo>
                  <a:pt x="1619884" y="1816036"/>
                </a:lnTo>
                <a:lnTo>
                  <a:pt x="1670684" y="1816036"/>
                </a:lnTo>
                <a:lnTo>
                  <a:pt x="1607184" y="1784286"/>
                </a:lnTo>
                <a:close/>
              </a:path>
              <a:path w="1683384" h="1860550">
                <a:moveTo>
                  <a:pt x="44450" y="63500"/>
                </a:moveTo>
                <a:lnTo>
                  <a:pt x="31750" y="63500"/>
                </a:lnTo>
                <a:lnTo>
                  <a:pt x="31750" y="1828736"/>
                </a:lnTo>
                <a:lnTo>
                  <a:pt x="1607184" y="1828736"/>
                </a:lnTo>
                <a:lnTo>
                  <a:pt x="1607184" y="1822386"/>
                </a:lnTo>
                <a:lnTo>
                  <a:pt x="44450" y="1822386"/>
                </a:lnTo>
                <a:lnTo>
                  <a:pt x="38100" y="1816036"/>
                </a:lnTo>
                <a:lnTo>
                  <a:pt x="44450" y="1816036"/>
                </a:lnTo>
                <a:lnTo>
                  <a:pt x="44450" y="63500"/>
                </a:lnTo>
                <a:close/>
              </a:path>
              <a:path w="1683384" h="1860550">
                <a:moveTo>
                  <a:pt x="1670684" y="1816036"/>
                </a:moveTo>
                <a:lnTo>
                  <a:pt x="1619884" y="1816036"/>
                </a:lnTo>
                <a:lnTo>
                  <a:pt x="1619884" y="1828736"/>
                </a:lnTo>
                <a:lnTo>
                  <a:pt x="1670684" y="1828736"/>
                </a:lnTo>
                <a:lnTo>
                  <a:pt x="1683384" y="1822386"/>
                </a:lnTo>
                <a:lnTo>
                  <a:pt x="1670684" y="1816036"/>
                </a:lnTo>
                <a:close/>
              </a:path>
              <a:path w="1683384" h="1860550">
                <a:moveTo>
                  <a:pt x="44450" y="1816036"/>
                </a:moveTo>
                <a:lnTo>
                  <a:pt x="38100" y="1816036"/>
                </a:lnTo>
                <a:lnTo>
                  <a:pt x="44450" y="1822386"/>
                </a:lnTo>
                <a:lnTo>
                  <a:pt x="44450" y="1816036"/>
                </a:lnTo>
                <a:close/>
              </a:path>
              <a:path w="1683384" h="1860550">
                <a:moveTo>
                  <a:pt x="1607184" y="1816036"/>
                </a:moveTo>
                <a:lnTo>
                  <a:pt x="44450" y="1816036"/>
                </a:lnTo>
                <a:lnTo>
                  <a:pt x="44450" y="1822386"/>
                </a:lnTo>
                <a:lnTo>
                  <a:pt x="1607184" y="1822386"/>
                </a:lnTo>
                <a:lnTo>
                  <a:pt x="1607184" y="1816036"/>
                </a:lnTo>
                <a:close/>
              </a:path>
              <a:path w="1683384" h="1860550">
                <a:moveTo>
                  <a:pt x="38100" y="0"/>
                </a:moveTo>
                <a:lnTo>
                  <a:pt x="0" y="76200"/>
                </a:lnTo>
                <a:lnTo>
                  <a:pt x="31750" y="76200"/>
                </a:lnTo>
                <a:lnTo>
                  <a:pt x="31750" y="63500"/>
                </a:lnTo>
                <a:lnTo>
                  <a:pt x="69850" y="63500"/>
                </a:lnTo>
                <a:lnTo>
                  <a:pt x="38100" y="0"/>
                </a:lnTo>
                <a:close/>
              </a:path>
              <a:path w="1683384" h="1860550">
                <a:moveTo>
                  <a:pt x="69850" y="63500"/>
                </a:moveTo>
                <a:lnTo>
                  <a:pt x="44450" y="63500"/>
                </a:lnTo>
                <a:lnTo>
                  <a:pt x="44450" y="76200"/>
                </a:lnTo>
                <a:lnTo>
                  <a:pt x="76200" y="76200"/>
                </a:lnTo>
                <a:lnTo>
                  <a:pt x="69850" y="63500"/>
                </a:lnTo>
                <a:close/>
              </a:path>
            </a:pathLst>
          </a:custGeom>
          <a:solidFill>
            <a:srgbClr val="000000"/>
          </a:solidFill>
        </p:spPr>
        <p:txBody>
          <a:bodyPr wrap="square" lIns="0" tIns="0" rIns="0" bIns="0" rtlCol="0"/>
          <a:lstStyle/>
          <a:p>
            <a:endParaRPr/>
          </a:p>
        </p:txBody>
      </p:sp>
      <p:sp>
        <p:nvSpPr>
          <p:cNvPr id="65" name="object 65"/>
          <p:cNvSpPr/>
          <p:nvPr/>
        </p:nvSpPr>
        <p:spPr>
          <a:xfrm>
            <a:off x="9962387" y="5777484"/>
            <a:ext cx="1751330" cy="1115695"/>
          </a:xfrm>
          <a:custGeom>
            <a:avLst/>
            <a:gdLst/>
            <a:ahLst/>
            <a:cxnLst/>
            <a:rect l="l" t="t" r="r" b="b"/>
            <a:pathLst>
              <a:path w="1751329" h="1115695">
                <a:moveTo>
                  <a:pt x="0" y="1115568"/>
                </a:moveTo>
                <a:lnTo>
                  <a:pt x="1751076" y="1115568"/>
                </a:lnTo>
                <a:lnTo>
                  <a:pt x="1751076" y="0"/>
                </a:lnTo>
                <a:lnTo>
                  <a:pt x="0" y="0"/>
                </a:lnTo>
                <a:lnTo>
                  <a:pt x="0" y="1115568"/>
                </a:lnTo>
                <a:close/>
              </a:path>
            </a:pathLst>
          </a:custGeom>
          <a:ln w="12192">
            <a:solidFill>
              <a:srgbClr val="693AC5"/>
            </a:solidFill>
          </a:ln>
        </p:spPr>
        <p:txBody>
          <a:bodyPr wrap="square" lIns="0" tIns="0" rIns="0" bIns="0" rtlCol="0"/>
          <a:lstStyle/>
          <a:p>
            <a:endParaRPr/>
          </a:p>
        </p:txBody>
      </p:sp>
      <p:sp>
        <p:nvSpPr>
          <p:cNvPr id="66" name="object 66"/>
          <p:cNvSpPr txBox="1"/>
          <p:nvPr/>
        </p:nvSpPr>
        <p:spPr>
          <a:xfrm>
            <a:off x="10454131" y="5854065"/>
            <a:ext cx="949325" cy="197490"/>
          </a:xfrm>
          <a:prstGeom prst="rect">
            <a:avLst/>
          </a:prstGeom>
        </p:spPr>
        <p:txBody>
          <a:bodyPr vert="horz" wrap="square" lIns="0" tIns="12700" rIns="0" bIns="0" rtlCol="0">
            <a:spAutoFit/>
          </a:bodyPr>
          <a:lstStyle/>
          <a:p>
            <a:pPr marL="12700">
              <a:lnSpc>
                <a:spcPct val="100000"/>
              </a:lnSpc>
              <a:spcBef>
                <a:spcPts val="100"/>
              </a:spcBef>
            </a:pPr>
            <a:r>
              <a:rPr lang="ja-JP" altLang="en-US" sz="1200" dirty="0">
                <a:solidFill>
                  <a:srgbClr val="693AC5"/>
                </a:solidFill>
                <a:latin typeface="ＭＳ Ｐゴシック"/>
                <a:cs typeface="ＭＳ Ｐゴシック"/>
              </a:rPr>
              <a:t>妙高市</a:t>
            </a:r>
            <a:r>
              <a:rPr sz="1200" spc="-20" dirty="0">
                <a:solidFill>
                  <a:srgbClr val="693AC5"/>
                </a:solidFill>
                <a:latin typeface="Arial"/>
                <a:cs typeface="Arial"/>
              </a:rPr>
              <a:t>VPC</a:t>
            </a:r>
            <a:r>
              <a:rPr sz="1200" spc="-20" dirty="0">
                <a:solidFill>
                  <a:srgbClr val="693AC5"/>
                </a:solidFill>
                <a:latin typeface="ＭＳ Ｐゴシック"/>
                <a:cs typeface="ＭＳ Ｐゴシック"/>
              </a:rPr>
              <a:t>①</a:t>
            </a:r>
            <a:endParaRPr sz="1200" dirty="0">
              <a:latin typeface="ＭＳ Ｐゴシック"/>
              <a:cs typeface="ＭＳ Ｐゴシック"/>
            </a:endParaRPr>
          </a:p>
        </p:txBody>
      </p:sp>
      <p:sp>
        <p:nvSpPr>
          <p:cNvPr id="69" name="object 69"/>
          <p:cNvSpPr/>
          <p:nvPr/>
        </p:nvSpPr>
        <p:spPr>
          <a:xfrm>
            <a:off x="10040112" y="6228587"/>
            <a:ext cx="1572895" cy="277495"/>
          </a:xfrm>
          <a:custGeom>
            <a:avLst/>
            <a:gdLst/>
            <a:ahLst/>
            <a:cxnLst/>
            <a:rect l="l" t="t" r="r" b="b"/>
            <a:pathLst>
              <a:path w="1572895" h="277495">
                <a:moveTo>
                  <a:pt x="0" y="277368"/>
                </a:moveTo>
                <a:lnTo>
                  <a:pt x="1572768" y="277368"/>
                </a:lnTo>
                <a:lnTo>
                  <a:pt x="1572768" y="0"/>
                </a:lnTo>
                <a:lnTo>
                  <a:pt x="0" y="0"/>
                </a:lnTo>
                <a:lnTo>
                  <a:pt x="0" y="277368"/>
                </a:lnTo>
                <a:close/>
              </a:path>
            </a:pathLst>
          </a:custGeom>
          <a:ln w="9144">
            <a:solidFill>
              <a:srgbClr val="000000"/>
            </a:solidFill>
          </a:ln>
        </p:spPr>
        <p:txBody>
          <a:bodyPr wrap="square" lIns="0" tIns="0" rIns="0" bIns="0" rtlCol="0"/>
          <a:lstStyle/>
          <a:p>
            <a:endParaRPr/>
          </a:p>
        </p:txBody>
      </p:sp>
      <p:sp>
        <p:nvSpPr>
          <p:cNvPr id="70" name="object 70"/>
          <p:cNvSpPr txBox="1"/>
          <p:nvPr/>
        </p:nvSpPr>
        <p:spPr>
          <a:xfrm>
            <a:off x="10153650" y="6257035"/>
            <a:ext cx="1346835" cy="208279"/>
          </a:xfrm>
          <a:prstGeom prst="rect">
            <a:avLst/>
          </a:prstGeom>
        </p:spPr>
        <p:txBody>
          <a:bodyPr vert="horz" wrap="square" lIns="0" tIns="12700" rIns="0" bIns="0" rtlCol="0">
            <a:spAutoFit/>
          </a:bodyPr>
          <a:lstStyle/>
          <a:p>
            <a:pPr marL="12700">
              <a:lnSpc>
                <a:spcPct val="100000"/>
              </a:lnSpc>
              <a:spcBef>
                <a:spcPts val="100"/>
              </a:spcBef>
            </a:pPr>
            <a:r>
              <a:rPr sz="1200" spc="-10" dirty="0">
                <a:latin typeface="ＭＳ Ｐゴシック"/>
                <a:cs typeface="ＭＳ Ｐゴシック"/>
              </a:rPr>
              <a:t>標準化業務システム</a:t>
            </a:r>
            <a:endParaRPr sz="1200">
              <a:latin typeface="ＭＳ Ｐゴシック"/>
              <a:cs typeface="ＭＳ Ｐゴシック"/>
            </a:endParaRPr>
          </a:p>
        </p:txBody>
      </p:sp>
      <p:sp>
        <p:nvSpPr>
          <p:cNvPr id="71" name="object 71"/>
          <p:cNvSpPr/>
          <p:nvPr/>
        </p:nvSpPr>
        <p:spPr>
          <a:xfrm>
            <a:off x="10040111" y="6557771"/>
            <a:ext cx="925194" cy="280670"/>
          </a:xfrm>
          <a:custGeom>
            <a:avLst/>
            <a:gdLst/>
            <a:ahLst/>
            <a:cxnLst/>
            <a:rect l="l" t="t" r="r" b="b"/>
            <a:pathLst>
              <a:path w="925195" h="280670">
                <a:moveTo>
                  <a:pt x="0" y="280415"/>
                </a:moveTo>
                <a:lnTo>
                  <a:pt x="925068" y="280415"/>
                </a:lnTo>
                <a:lnTo>
                  <a:pt x="925068" y="0"/>
                </a:lnTo>
                <a:lnTo>
                  <a:pt x="0" y="0"/>
                </a:lnTo>
                <a:lnTo>
                  <a:pt x="0" y="280415"/>
                </a:lnTo>
                <a:close/>
              </a:path>
            </a:pathLst>
          </a:custGeom>
          <a:ln w="9143">
            <a:solidFill>
              <a:srgbClr val="000000"/>
            </a:solidFill>
          </a:ln>
        </p:spPr>
        <p:txBody>
          <a:bodyPr wrap="square" lIns="0" tIns="0" rIns="0" bIns="0" rtlCol="0"/>
          <a:lstStyle/>
          <a:p>
            <a:endParaRPr/>
          </a:p>
        </p:txBody>
      </p:sp>
      <p:sp>
        <p:nvSpPr>
          <p:cNvPr id="72" name="object 72"/>
          <p:cNvSpPr txBox="1"/>
          <p:nvPr/>
        </p:nvSpPr>
        <p:spPr>
          <a:xfrm>
            <a:off x="10185272" y="6585331"/>
            <a:ext cx="635000" cy="208279"/>
          </a:xfrm>
          <a:prstGeom prst="rect">
            <a:avLst/>
          </a:prstGeom>
        </p:spPr>
        <p:txBody>
          <a:bodyPr vert="horz" wrap="square" lIns="0" tIns="12700" rIns="0" bIns="0" rtlCol="0">
            <a:spAutoFit/>
          </a:bodyPr>
          <a:lstStyle/>
          <a:p>
            <a:pPr marL="12700">
              <a:lnSpc>
                <a:spcPct val="100000"/>
              </a:lnSpc>
              <a:spcBef>
                <a:spcPts val="100"/>
              </a:spcBef>
            </a:pPr>
            <a:r>
              <a:rPr sz="1200" spc="-15" dirty="0">
                <a:latin typeface="ＭＳ Ｐゴシック"/>
                <a:cs typeface="ＭＳ Ｐゴシック"/>
              </a:rPr>
              <a:t>共通機能</a:t>
            </a:r>
            <a:endParaRPr sz="1200">
              <a:latin typeface="ＭＳ Ｐゴシック"/>
              <a:cs typeface="ＭＳ Ｐゴシック"/>
            </a:endParaRPr>
          </a:p>
        </p:txBody>
      </p:sp>
      <p:sp>
        <p:nvSpPr>
          <p:cNvPr id="73" name="object 73"/>
          <p:cNvSpPr/>
          <p:nvPr/>
        </p:nvSpPr>
        <p:spPr>
          <a:xfrm>
            <a:off x="11868911" y="4349496"/>
            <a:ext cx="400050" cy="236854"/>
          </a:xfrm>
          <a:custGeom>
            <a:avLst/>
            <a:gdLst/>
            <a:ahLst/>
            <a:cxnLst/>
            <a:rect l="l" t="t" r="r" b="b"/>
            <a:pathLst>
              <a:path w="400050" h="236854">
                <a:moveTo>
                  <a:pt x="76200" y="160146"/>
                </a:moveTo>
                <a:lnTo>
                  <a:pt x="0" y="198246"/>
                </a:lnTo>
                <a:lnTo>
                  <a:pt x="76200" y="236346"/>
                </a:lnTo>
                <a:lnTo>
                  <a:pt x="76200" y="204596"/>
                </a:lnTo>
                <a:lnTo>
                  <a:pt x="63500" y="204596"/>
                </a:lnTo>
                <a:lnTo>
                  <a:pt x="63500" y="191896"/>
                </a:lnTo>
                <a:lnTo>
                  <a:pt x="76200" y="191896"/>
                </a:lnTo>
                <a:lnTo>
                  <a:pt x="76200" y="160146"/>
                </a:lnTo>
                <a:close/>
              </a:path>
              <a:path w="400050" h="236854">
                <a:moveTo>
                  <a:pt x="76200" y="191896"/>
                </a:moveTo>
                <a:lnTo>
                  <a:pt x="63500" y="191896"/>
                </a:lnTo>
                <a:lnTo>
                  <a:pt x="63500" y="204596"/>
                </a:lnTo>
                <a:lnTo>
                  <a:pt x="76200" y="204596"/>
                </a:lnTo>
                <a:lnTo>
                  <a:pt x="76200" y="191896"/>
                </a:lnTo>
                <a:close/>
              </a:path>
              <a:path w="400050" h="236854">
                <a:moveTo>
                  <a:pt x="355600" y="191896"/>
                </a:moveTo>
                <a:lnTo>
                  <a:pt x="76200" y="191896"/>
                </a:lnTo>
                <a:lnTo>
                  <a:pt x="76200" y="204596"/>
                </a:lnTo>
                <a:lnTo>
                  <a:pt x="368300" y="204596"/>
                </a:lnTo>
                <a:lnTo>
                  <a:pt x="368300" y="198246"/>
                </a:lnTo>
                <a:lnTo>
                  <a:pt x="355600" y="198246"/>
                </a:lnTo>
                <a:lnTo>
                  <a:pt x="355600" y="191896"/>
                </a:lnTo>
                <a:close/>
              </a:path>
              <a:path w="400050" h="236854">
                <a:moveTo>
                  <a:pt x="368300" y="63500"/>
                </a:moveTo>
                <a:lnTo>
                  <a:pt x="355600" y="63500"/>
                </a:lnTo>
                <a:lnTo>
                  <a:pt x="355600" y="198246"/>
                </a:lnTo>
                <a:lnTo>
                  <a:pt x="361950" y="191896"/>
                </a:lnTo>
                <a:lnTo>
                  <a:pt x="368300" y="191896"/>
                </a:lnTo>
                <a:lnTo>
                  <a:pt x="368300" y="63500"/>
                </a:lnTo>
                <a:close/>
              </a:path>
              <a:path w="400050" h="236854">
                <a:moveTo>
                  <a:pt x="368300" y="191896"/>
                </a:moveTo>
                <a:lnTo>
                  <a:pt x="361950" y="191896"/>
                </a:lnTo>
                <a:lnTo>
                  <a:pt x="355600" y="198246"/>
                </a:lnTo>
                <a:lnTo>
                  <a:pt x="368300" y="198246"/>
                </a:lnTo>
                <a:lnTo>
                  <a:pt x="368300" y="191896"/>
                </a:lnTo>
                <a:close/>
              </a:path>
              <a:path w="400050" h="236854">
                <a:moveTo>
                  <a:pt x="361950" y="0"/>
                </a:moveTo>
                <a:lnTo>
                  <a:pt x="323850" y="76200"/>
                </a:lnTo>
                <a:lnTo>
                  <a:pt x="355600" y="76200"/>
                </a:lnTo>
                <a:lnTo>
                  <a:pt x="355600" y="63500"/>
                </a:lnTo>
                <a:lnTo>
                  <a:pt x="393700" y="63500"/>
                </a:lnTo>
                <a:lnTo>
                  <a:pt x="361950" y="0"/>
                </a:lnTo>
                <a:close/>
              </a:path>
              <a:path w="400050" h="236854">
                <a:moveTo>
                  <a:pt x="393700" y="63500"/>
                </a:moveTo>
                <a:lnTo>
                  <a:pt x="368300" y="63500"/>
                </a:lnTo>
                <a:lnTo>
                  <a:pt x="368300" y="76200"/>
                </a:lnTo>
                <a:lnTo>
                  <a:pt x="400050" y="76200"/>
                </a:lnTo>
                <a:lnTo>
                  <a:pt x="393700" y="63500"/>
                </a:lnTo>
                <a:close/>
              </a:path>
            </a:pathLst>
          </a:custGeom>
          <a:solidFill>
            <a:srgbClr val="000000"/>
          </a:solidFill>
        </p:spPr>
        <p:txBody>
          <a:bodyPr wrap="square" lIns="0" tIns="0" rIns="0" bIns="0" rtlCol="0"/>
          <a:lstStyle/>
          <a:p>
            <a:endParaRPr/>
          </a:p>
        </p:txBody>
      </p:sp>
      <p:sp>
        <p:nvSpPr>
          <p:cNvPr id="74" name="object 74"/>
          <p:cNvSpPr txBox="1"/>
          <p:nvPr/>
        </p:nvSpPr>
        <p:spPr>
          <a:xfrm>
            <a:off x="10447019" y="7929371"/>
            <a:ext cx="2745105" cy="550151"/>
          </a:xfrm>
          <a:prstGeom prst="rect">
            <a:avLst/>
          </a:prstGeom>
          <a:ln w="12192">
            <a:solidFill>
              <a:srgbClr val="693AC5"/>
            </a:solidFill>
          </a:ln>
        </p:spPr>
        <p:txBody>
          <a:bodyPr vert="horz" wrap="square" lIns="0" tIns="90170" rIns="0" bIns="0" rtlCol="0">
            <a:spAutoFit/>
          </a:bodyPr>
          <a:lstStyle/>
          <a:p>
            <a:pPr marL="503555">
              <a:lnSpc>
                <a:spcPct val="100000"/>
              </a:lnSpc>
              <a:spcBef>
                <a:spcPts val="710"/>
              </a:spcBef>
            </a:pPr>
            <a:r>
              <a:rPr lang="ja-JP" altLang="en-US" sz="1200" dirty="0">
                <a:solidFill>
                  <a:srgbClr val="693AC5"/>
                </a:solidFill>
                <a:latin typeface="ＭＳ Ｐゴシック"/>
                <a:cs typeface="ＭＳ Ｐゴシック"/>
              </a:rPr>
              <a:t>妙高</a:t>
            </a:r>
            <a:r>
              <a:rPr sz="1200" dirty="0" err="1">
                <a:solidFill>
                  <a:srgbClr val="693AC5"/>
                </a:solidFill>
                <a:latin typeface="ＭＳ Ｐゴシック"/>
                <a:cs typeface="ＭＳ Ｐゴシック"/>
              </a:rPr>
              <a:t>市</a:t>
            </a:r>
            <a:r>
              <a:rPr sz="1200" spc="-25" dirty="0" err="1">
                <a:solidFill>
                  <a:srgbClr val="693AC5"/>
                </a:solidFill>
                <a:latin typeface="Arial"/>
                <a:cs typeface="Arial"/>
              </a:rPr>
              <a:t>VPC</a:t>
            </a:r>
            <a:endParaRPr lang="en-US" sz="1200" spc="-25" dirty="0">
              <a:solidFill>
                <a:srgbClr val="693AC5"/>
              </a:solidFill>
              <a:latin typeface="Arial"/>
              <a:cs typeface="Arial"/>
            </a:endParaRPr>
          </a:p>
          <a:p>
            <a:pPr marL="503555">
              <a:lnSpc>
                <a:spcPct val="100000"/>
              </a:lnSpc>
              <a:spcBef>
                <a:spcPts val="710"/>
              </a:spcBef>
            </a:pPr>
            <a:endParaRPr lang="en-US" sz="1200" spc="-25" dirty="0">
              <a:solidFill>
                <a:srgbClr val="693AC5"/>
              </a:solidFill>
              <a:latin typeface="Arial"/>
              <a:cs typeface="Arial"/>
            </a:endParaRPr>
          </a:p>
        </p:txBody>
      </p:sp>
      <p:sp>
        <p:nvSpPr>
          <p:cNvPr id="76" name="object 76"/>
          <p:cNvSpPr txBox="1"/>
          <p:nvPr/>
        </p:nvSpPr>
        <p:spPr>
          <a:xfrm>
            <a:off x="10715243" y="8526588"/>
            <a:ext cx="2135505" cy="277495"/>
          </a:xfrm>
          <a:prstGeom prst="rect">
            <a:avLst/>
          </a:prstGeom>
          <a:ln w="9144">
            <a:solidFill>
              <a:srgbClr val="000000"/>
            </a:solidFill>
          </a:ln>
        </p:spPr>
        <p:txBody>
          <a:bodyPr vert="horz" wrap="square" lIns="0" tIns="40640" rIns="0" bIns="0" rtlCol="0">
            <a:spAutoFit/>
          </a:bodyPr>
          <a:lstStyle/>
          <a:p>
            <a:pPr marL="278130">
              <a:lnSpc>
                <a:spcPct val="100000"/>
              </a:lnSpc>
              <a:spcBef>
                <a:spcPts val="320"/>
              </a:spcBef>
            </a:pPr>
            <a:r>
              <a:rPr sz="1200" spc="-15" dirty="0">
                <a:latin typeface="ＭＳ Ｐゴシック"/>
                <a:cs typeface="ＭＳ Ｐゴシック"/>
              </a:rPr>
              <a:t>他ベンダー業務システム</a:t>
            </a:r>
            <a:endParaRPr sz="1200">
              <a:latin typeface="ＭＳ Ｐゴシック"/>
              <a:cs typeface="ＭＳ Ｐゴシック"/>
            </a:endParaRPr>
          </a:p>
        </p:txBody>
      </p:sp>
      <p:sp>
        <p:nvSpPr>
          <p:cNvPr id="79" name="object 79"/>
          <p:cNvSpPr/>
          <p:nvPr/>
        </p:nvSpPr>
        <p:spPr>
          <a:xfrm>
            <a:off x="12251436" y="6225539"/>
            <a:ext cx="1262380" cy="462280"/>
          </a:xfrm>
          <a:custGeom>
            <a:avLst/>
            <a:gdLst/>
            <a:ahLst/>
            <a:cxnLst/>
            <a:rect l="l" t="t" r="r" b="b"/>
            <a:pathLst>
              <a:path w="1262380" h="462279">
                <a:moveTo>
                  <a:pt x="0" y="461772"/>
                </a:moveTo>
                <a:lnTo>
                  <a:pt x="1261872" y="461772"/>
                </a:lnTo>
                <a:lnTo>
                  <a:pt x="1261872" y="0"/>
                </a:lnTo>
                <a:lnTo>
                  <a:pt x="0" y="0"/>
                </a:lnTo>
                <a:lnTo>
                  <a:pt x="0" y="461772"/>
                </a:lnTo>
                <a:close/>
              </a:path>
            </a:pathLst>
          </a:custGeom>
          <a:ln w="9144">
            <a:solidFill>
              <a:srgbClr val="000000"/>
            </a:solidFill>
          </a:ln>
        </p:spPr>
        <p:txBody>
          <a:bodyPr wrap="square" lIns="0" tIns="0" rIns="0" bIns="0" rtlCol="0"/>
          <a:lstStyle/>
          <a:p>
            <a:endParaRPr/>
          </a:p>
        </p:txBody>
      </p:sp>
      <p:sp>
        <p:nvSpPr>
          <p:cNvPr id="80" name="object 80"/>
          <p:cNvSpPr txBox="1"/>
          <p:nvPr/>
        </p:nvSpPr>
        <p:spPr>
          <a:xfrm>
            <a:off x="12412471" y="6253353"/>
            <a:ext cx="939800" cy="391795"/>
          </a:xfrm>
          <a:prstGeom prst="rect">
            <a:avLst/>
          </a:prstGeom>
        </p:spPr>
        <p:txBody>
          <a:bodyPr vert="horz" wrap="square" lIns="0" tIns="12700" rIns="0" bIns="0" rtlCol="0">
            <a:spAutoFit/>
          </a:bodyPr>
          <a:lstStyle/>
          <a:p>
            <a:pPr marL="12700">
              <a:lnSpc>
                <a:spcPct val="100000"/>
              </a:lnSpc>
              <a:spcBef>
                <a:spcPts val="100"/>
              </a:spcBef>
            </a:pPr>
            <a:r>
              <a:rPr sz="1200" spc="-10" dirty="0">
                <a:latin typeface="ＭＳ Ｐゴシック"/>
                <a:cs typeface="ＭＳ Ｐゴシック"/>
              </a:rPr>
              <a:t>標準化対象外</a:t>
            </a:r>
            <a:endParaRPr sz="1200">
              <a:latin typeface="ＭＳ Ｐゴシック"/>
              <a:cs typeface="ＭＳ Ｐゴシック"/>
            </a:endParaRPr>
          </a:p>
          <a:p>
            <a:pPr marL="38100">
              <a:lnSpc>
                <a:spcPct val="100000"/>
              </a:lnSpc>
            </a:pPr>
            <a:r>
              <a:rPr sz="1200" spc="-20" dirty="0">
                <a:latin typeface="ＭＳ Ｐゴシック"/>
                <a:cs typeface="ＭＳ Ｐゴシック"/>
              </a:rPr>
              <a:t>業務システム</a:t>
            </a:r>
            <a:endParaRPr sz="1200">
              <a:latin typeface="ＭＳ Ｐゴシック"/>
              <a:cs typeface="ＭＳ Ｐゴシック"/>
            </a:endParaRPr>
          </a:p>
        </p:txBody>
      </p:sp>
      <p:sp>
        <p:nvSpPr>
          <p:cNvPr id="81" name="object 81"/>
          <p:cNvSpPr/>
          <p:nvPr/>
        </p:nvSpPr>
        <p:spPr>
          <a:xfrm>
            <a:off x="12947904" y="5493384"/>
            <a:ext cx="1136650" cy="269240"/>
          </a:xfrm>
          <a:custGeom>
            <a:avLst/>
            <a:gdLst/>
            <a:ahLst/>
            <a:cxnLst/>
            <a:rect l="l" t="t" r="r" b="b"/>
            <a:pathLst>
              <a:path w="1136650" h="269239">
                <a:moveTo>
                  <a:pt x="31750" y="192531"/>
                </a:moveTo>
                <a:lnTo>
                  <a:pt x="0" y="192531"/>
                </a:lnTo>
                <a:lnTo>
                  <a:pt x="38100" y="268731"/>
                </a:lnTo>
                <a:lnTo>
                  <a:pt x="69850" y="205231"/>
                </a:lnTo>
                <a:lnTo>
                  <a:pt x="31750" y="205231"/>
                </a:lnTo>
                <a:lnTo>
                  <a:pt x="31750" y="192531"/>
                </a:lnTo>
                <a:close/>
              </a:path>
              <a:path w="1136650" h="269239">
                <a:moveTo>
                  <a:pt x="1059942" y="31750"/>
                </a:moveTo>
                <a:lnTo>
                  <a:pt x="31750" y="31750"/>
                </a:lnTo>
                <a:lnTo>
                  <a:pt x="31750" y="205231"/>
                </a:lnTo>
                <a:lnTo>
                  <a:pt x="44450" y="205231"/>
                </a:lnTo>
                <a:lnTo>
                  <a:pt x="44450" y="44450"/>
                </a:lnTo>
                <a:lnTo>
                  <a:pt x="38100" y="44450"/>
                </a:lnTo>
                <a:lnTo>
                  <a:pt x="44450" y="38100"/>
                </a:lnTo>
                <a:lnTo>
                  <a:pt x="1059942" y="38100"/>
                </a:lnTo>
                <a:lnTo>
                  <a:pt x="1059942" y="31750"/>
                </a:lnTo>
                <a:close/>
              </a:path>
              <a:path w="1136650" h="269239">
                <a:moveTo>
                  <a:pt x="76200" y="192531"/>
                </a:moveTo>
                <a:lnTo>
                  <a:pt x="44450" y="192531"/>
                </a:lnTo>
                <a:lnTo>
                  <a:pt x="44450" y="205231"/>
                </a:lnTo>
                <a:lnTo>
                  <a:pt x="69850" y="205231"/>
                </a:lnTo>
                <a:lnTo>
                  <a:pt x="76200" y="192531"/>
                </a:lnTo>
                <a:close/>
              </a:path>
              <a:path w="1136650" h="269239">
                <a:moveTo>
                  <a:pt x="1059942" y="0"/>
                </a:moveTo>
                <a:lnTo>
                  <a:pt x="1059942" y="76200"/>
                </a:lnTo>
                <a:lnTo>
                  <a:pt x="1123442" y="44450"/>
                </a:lnTo>
                <a:lnTo>
                  <a:pt x="1072642" y="44450"/>
                </a:lnTo>
                <a:lnTo>
                  <a:pt x="1072642" y="31750"/>
                </a:lnTo>
                <a:lnTo>
                  <a:pt x="1123442" y="31750"/>
                </a:lnTo>
                <a:lnTo>
                  <a:pt x="1059942" y="0"/>
                </a:lnTo>
                <a:close/>
              </a:path>
              <a:path w="1136650" h="269239">
                <a:moveTo>
                  <a:pt x="44450" y="38100"/>
                </a:moveTo>
                <a:lnTo>
                  <a:pt x="38100" y="44450"/>
                </a:lnTo>
                <a:lnTo>
                  <a:pt x="44450" y="44450"/>
                </a:lnTo>
                <a:lnTo>
                  <a:pt x="44450" y="38100"/>
                </a:lnTo>
                <a:close/>
              </a:path>
              <a:path w="1136650" h="269239">
                <a:moveTo>
                  <a:pt x="1059942" y="38100"/>
                </a:moveTo>
                <a:lnTo>
                  <a:pt x="44450" y="38100"/>
                </a:lnTo>
                <a:lnTo>
                  <a:pt x="44450" y="44450"/>
                </a:lnTo>
                <a:lnTo>
                  <a:pt x="1059942" y="44450"/>
                </a:lnTo>
                <a:lnTo>
                  <a:pt x="1059942" y="38100"/>
                </a:lnTo>
                <a:close/>
              </a:path>
              <a:path w="1136650" h="269239">
                <a:moveTo>
                  <a:pt x="1123442" y="31750"/>
                </a:moveTo>
                <a:lnTo>
                  <a:pt x="1072642" y="31750"/>
                </a:lnTo>
                <a:lnTo>
                  <a:pt x="1072642" y="44450"/>
                </a:lnTo>
                <a:lnTo>
                  <a:pt x="1123442" y="44450"/>
                </a:lnTo>
                <a:lnTo>
                  <a:pt x="1136142" y="38100"/>
                </a:lnTo>
                <a:lnTo>
                  <a:pt x="1123442" y="31750"/>
                </a:lnTo>
                <a:close/>
              </a:path>
            </a:pathLst>
          </a:custGeom>
          <a:solidFill>
            <a:srgbClr val="000000"/>
          </a:solidFill>
        </p:spPr>
        <p:txBody>
          <a:bodyPr wrap="square" lIns="0" tIns="0" rIns="0" bIns="0" rtlCol="0"/>
          <a:lstStyle/>
          <a:p>
            <a:endParaRPr/>
          </a:p>
        </p:txBody>
      </p:sp>
      <p:sp>
        <p:nvSpPr>
          <p:cNvPr id="82" name="object 82"/>
          <p:cNvSpPr txBox="1"/>
          <p:nvPr/>
        </p:nvSpPr>
        <p:spPr>
          <a:xfrm>
            <a:off x="10216895" y="4590288"/>
            <a:ext cx="1574800" cy="277495"/>
          </a:xfrm>
          <a:prstGeom prst="rect">
            <a:avLst/>
          </a:prstGeom>
          <a:ln w="9144">
            <a:solidFill>
              <a:srgbClr val="000000"/>
            </a:solidFill>
          </a:ln>
        </p:spPr>
        <p:txBody>
          <a:bodyPr vert="horz" wrap="square" lIns="0" tIns="40640" rIns="0" bIns="0" rtlCol="0">
            <a:spAutoFit/>
          </a:bodyPr>
          <a:lstStyle/>
          <a:p>
            <a:pPr marL="127000">
              <a:lnSpc>
                <a:spcPct val="100000"/>
              </a:lnSpc>
              <a:spcBef>
                <a:spcPts val="320"/>
              </a:spcBef>
            </a:pPr>
            <a:r>
              <a:rPr sz="1200" spc="-10" dirty="0">
                <a:latin typeface="ＭＳ Ｐゴシック"/>
                <a:cs typeface="ＭＳ Ｐゴシック"/>
              </a:rPr>
              <a:t>標準化業務システム</a:t>
            </a:r>
            <a:endParaRPr sz="1200">
              <a:latin typeface="ＭＳ Ｐゴシック"/>
              <a:cs typeface="ＭＳ Ｐゴシック"/>
            </a:endParaRPr>
          </a:p>
        </p:txBody>
      </p:sp>
      <p:sp>
        <p:nvSpPr>
          <p:cNvPr id="83" name="object 83"/>
          <p:cNvSpPr/>
          <p:nvPr/>
        </p:nvSpPr>
        <p:spPr>
          <a:xfrm>
            <a:off x="12109704" y="5777484"/>
            <a:ext cx="1751330" cy="1115695"/>
          </a:xfrm>
          <a:custGeom>
            <a:avLst/>
            <a:gdLst/>
            <a:ahLst/>
            <a:cxnLst/>
            <a:rect l="l" t="t" r="r" b="b"/>
            <a:pathLst>
              <a:path w="1751330" h="1115695">
                <a:moveTo>
                  <a:pt x="0" y="1115568"/>
                </a:moveTo>
                <a:lnTo>
                  <a:pt x="1751076" y="1115568"/>
                </a:lnTo>
                <a:lnTo>
                  <a:pt x="1751076" y="0"/>
                </a:lnTo>
                <a:lnTo>
                  <a:pt x="0" y="0"/>
                </a:lnTo>
                <a:lnTo>
                  <a:pt x="0" y="1115568"/>
                </a:lnTo>
                <a:close/>
              </a:path>
            </a:pathLst>
          </a:custGeom>
          <a:ln w="12192">
            <a:solidFill>
              <a:srgbClr val="693AC5"/>
            </a:solidFill>
          </a:ln>
        </p:spPr>
        <p:txBody>
          <a:bodyPr wrap="square" lIns="0" tIns="0" rIns="0" bIns="0" rtlCol="0"/>
          <a:lstStyle/>
          <a:p>
            <a:endParaRPr/>
          </a:p>
        </p:txBody>
      </p:sp>
      <p:sp>
        <p:nvSpPr>
          <p:cNvPr id="84" name="object 84"/>
          <p:cNvSpPr txBox="1"/>
          <p:nvPr/>
        </p:nvSpPr>
        <p:spPr>
          <a:xfrm>
            <a:off x="12601447" y="5854065"/>
            <a:ext cx="949325" cy="197490"/>
          </a:xfrm>
          <a:prstGeom prst="rect">
            <a:avLst/>
          </a:prstGeom>
        </p:spPr>
        <p:txBody>
          <a:bodyPr vert="horz" wrap="square" lIns="0" tIns="12700" rIns="0" bIns="0" rtlCol="0">
            <a:spAutoFit/>
          </a:bodyPr>
          <a:lstStyle/>
          <a:p>
            <a:pPr marL="12700">
              <a:lnSpc>
                <a:spcPct val="100000"/>
              </a:lnSpc>
              <a:spcBef>
                <a:spcPts val="100"/>
              </a:spcBef>
            </a:pPr>
            <a:r>
              <a:rPr lang="ja-JP" altLang="en-US" sz="1200" dirty="0">
                <a:solidFill>
                  <a:srgbClr val="693AC5"/>
                </a:solidFill>
                <a:latin typeface="ＭＳ Ｐゴシック"/>
                <a:cs typeface="ＭＳ Ｐゴシック"/>
              </a:rPr>
              <a:t>妙高</a:t>
            </a:r>
            <a:r>
              <a:rPr sz="1200" dirty="0" err="1">
                <a:solidFill>
                  <a:srgbClr val="693AC5"/>
                </a:solidFill>
                <a:latin typeface="ＭＳ Ｐゴシック"/>
                <a:cs typeface="ＭＳ Ｐゴシック"/>
              </a:rPr>
              <a:t>市</a:t>
            </a:r>
            <a:r>
              <a:rPr sz="1200" spc="-20" dirty="0" err="1">
                <a:solidFill>
                  <a:srgbClr val="693AC5"/>
                </a:solidFill>
                <a:latin typeface="Arial"/>
                <a:cs typeface="Arial"/>
              </a:rPr>
              <a:t>VPC</a:t>
            </a:r>
            <a:r>
              <a:rPr sz="1200" spc="-20" dirty="0">
                <a:solidFill>
                  <a:srgbClr val="693AC5"/>
                </a:solidFill>
                <a:latin typeface="ＭＳ Ｐゴシック"/>
                <a:cs typeface="ＭＳ Ｐゴシック"/>
              </a:rPr>
              <a:t>②</a:t>
            </a:r>
            <a:endParaRPr sz="1200" dirty="0">
              <a:latin typeface="ＭＳ Ｐゴシック"/>
              <a:cs typeface="ＭＳ Ｐゴシック"/>
            </a:endParaRPr>
          </a:p>
        </p:txBody>
      </p:sp>
      <p:sp>
        <p:nvSpPr>
          <p:cNvPr id="87" name="object 87"/>
          <p:cNvSpPr/>
          <p:nvPr/>
        </p:nvSpPr>
        <p:spPr>
          <a:xfrm>
            <a:off x="9381744" y="5489575"/>
            <a:ext cx="4702175" cy="1531620"/>
          </a:xfrm>
          <a:custGeom>
            <a:avLst/>
            <a:gdLst/>
            <a:ahLst/>
            <a:cxnLst/>
            <a:rect l="l" t="t" r="r" b="b"/>
            <a:pathLst>
              <a:path w="4702175" h="1531620">
                <a:moveTo>
                  <a:pt x="3641979" y="1461262"/>
                </a:moveTo>
                <a:lnTo>
                  <a:pt x="3635629" y="1448562"/>
                </a:lnTo>
                <a:lnTo>
                  <a:pt x="3603879" y="1385062"/>
                </a:lnTo>
                <a:lnTo>
                  <a:pt x="3565779" y="1461262"/>
                </a:lnTo>
                <a:lnTo>
                  <a:pt x="3597529" y="1461262"/>
                </a:lnTo>
                <a:lnTo>
                  <a:pt x="3597529" y="1518412"/>
                </a:lnTo>
                <a:lnTo>
                  <a:pt x="375920" y="1518412"/>
                </a:lnTo>
                <a:lnTo>
                  <a:pt x="375920" y="830846"/>
                </a:lnTo>
                <a:lnTo>
                  <a:pt x="375920" y="824496"/>
                </a:lnTo>
                <a:lnTo>
                  <a:pt x="375920" y="818146"/>
                </a:lnTo>
                <a:lnTo>
                  <a:pt x="0" y="818146"/>
                </a:lnTo>
                <a:lnTo>
                  <a:pt x="0" y="830846"/>
                </a:lnTo>
                <a:lnTo>
                  <a:pt x="363220" y="830846"/>
                </a:lnTo>
                <a:lnTo>
                  <a:pt x="363220" y="1531112"/>
                </a:lnTo>
                <a:lnTo>
                  <a:pt x="3610229" y="1531112"/>
                </a:lnTo>
                <a:lnTo>
                  <a:pt x="3610229" y="1524762"/>
                </a:lnTo>
                <a:lnTo>
                  <a:pt x="3610229" y="1518412"/>
                </a:lnTo>
                <a:lnTo>
                  <a:pt x="3610229" y="1461262"/>
                </a:lnTo>
                <a:lnTo>
                  <a:pt x="3641979" y="1461262"/>
                </a:lnTo>
                <a:close/>
              </a:path>
              <a:path w="4702175" h="1531620">
                <a:moveTo>
                  <a:pt x="4702048" y="38100"/>
                </a:moveTo>
                <a:lnTo>
                  <a:pt x="4689348" y="31750"/>
                </a:lnTo>
                <a:lnTo>
                  <a:pt x="4625848" y="0"/>
                </a:lnTo>
                <a:lnTo>
                  <a:pt x="4625848" y="31750"/>
                </a:lnTo>
                <a:lnTo>
                  <a:pt x="2241169" y="31750"/>
                </a:lnTo>
                <a:lnTo>
                  <a:pt x="2238591" y="192392"/>
                </a:lnTo>
                <a:lnTo>
                  <a:pt x="2210181" y="186182"/>
                </a:lnTo>
                <a:lnTo>
                  <a:pt x="2231136" y="268732"/>
                </a:lnTo>
                <a:lnTo>
                  <a:pt x="2281110" y="206756"/>
                </a:lnTo>
                <a:lnTo>
                  <a:pt x="2284603" y="202438"/>
                </a:lnTo>
                <a:lnTo>
                  <a:pt x="2251252" y="195160"/>
                </a:lnTo>
                <a:lnTo>
                  <a:pt x="2253640" y="44450"/>
                </a:lnTo>
                <a:lnTo>
                  <a:pt x="4625848" y="44450"/>
                </a:lnTo>
                <a:lnTo>
                  <a:pt x="4625848" y="76200"/>
                </a:lnTo>
                <a:lnTo>
                  <a:pt x="4689348" y="44450"/>
                </a:lnTo>
                <a:lnTo>
                  <a:pt x="4702048" y="38100"/>
                </a:lnTo>
                <a:close/>
              </a:path>
            </a:pathLst>
          </a:custGeom>
          <a:solidFill>
            <a:srgbClr val="000000"/>
          </a:solidFill>
        </p:spPr>
        <p:txBody>
          <a:bodyPr wrap="square" lIns="0" tIns="0" rIns="0" bIns="0" rtlCol="0"/>
          <a:lstStyle/>
          <a:p>
            <a:endParaRPr/>
          </a:p>
        </p:txBody>
      </p:sp>
      <p:sp>
        <p:nvSpPr>
          <p:cNvPr id="88" name="object 88"/>
          <p:cNvSpPr/>
          <p:nvPr/>
        </p:nvSpPr>
        <p:spPr>
          <a:xfrm>
            <a:off x="6333744" y="522731"/>
            <a:ext cx="8620125" cy="8950960"/>
          </a:xfrm>
          <a:custGeom>
            <a:avLst/>
            <a:gdLst/>
            <a:ahLst/>
            <a:cxnLst/>
            <a:rect l="l" t="t" r="r" b="b"/>
            <a:pathLst>
              <a:path w="8620125" h="8950960">
                <a:moveTo>
                  <a:pt x="0" y="8950452"/>
                </a:moveTo>
                <a:lnTo>
                  <a:pt x="8619744" y="8950452"/>
                </a:lnTo>
                <a:lnTo>
                  <a:pt x="8619744" y="0"/>
                </a:lnTo>
                <a:lnTo>
                  <a:pt x="0" y="0"/>
                </a:lnTo>
                <a:lnTo>
                  <a:pt x="0" y="8950452"/>
                </a:lnTo>
                <a:close/>
              </a:path>
            </a:pathLst>
          </a:custGeom>
          <a:ln w="12192">
            <a:solidFill>
              <a:srgbClr val="000000"/>
            </a:solidFill>
          </a:ln>
        </p:spPr>
        <p:txBody>
          <a:bodyPr wrap="square" lIns="0" tIns="0" rIns="0" bIns="0" rtlCol="0"/>
          <a:lstStyle/>
          <a:p>
            <a:endParaRPr/>
          </a:p>
        </p:txBody>
      </p:sp>
      <p:sp>
        <p:nvSpPr>
          <p:cNvPr id="89" name="object 89"/>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45" dirty="0" err="1"/>
              <a:t>ガバメントクラウド</a:t>
            </a:r>
            <a:endParaRPr spc="-10" dirty="0"/>
          </a:p>
        </p:txBody>
      </p:sp>
      <p:sp>
        <p:nvSpPr>
          <p:cNvPr id="93" name="object 93"/>
          <p:cNvSpPr txBox="1"/>
          <p:nvPr/>
        </p:nvSpPr>
        <p:spPr>
          <a:xfrm>
            <a:off x="11184635" y="2028444"/>
            <a:ext cx="1766570" cy="1184275"/>
          </a:xfrm>
          <a:prstGeom prst="rect">
            <a:avLst/>
          </a:prstGeom>
          <a:ln w="12192">
            <a:solidFill>
              <a:srgbClr val="693AC5"/>
            </a:solidFill>
          </a:ln>
        </p:spPr>
        <p:txBody>
          <a:bodyPr vert="horz" wrap="square" lIns="0" tIns="88265" rIns="0" bIns="0" rtlCol="0">
            <a:spAutoFit/>
          </a:bodyPr>
          <a:lstStyle/>
          <a:p>
            <a:pPr marL="504190">
              <a:lnSpc>
                <a:spcPct val="100000"/>
              </a:lnSpc>
              <a:spcBef>
                <a:spcPts val="695"/>
              </a:spcBef>
            </a:pPr>
            <a:r>
              <a:rPr sz="1200" spc="-10" dirty="0">
                <a:solidFill>
                  <a:srgbClr val="693AC5"/>
                </a:solidFill>
                <a:latin typeface="ＭＳ Ｐゴシック"/>
                <a:cs typeface="ＭＳ Ｐゴシック"/>
              </a:rPr>
              <a:t>保守環境用</a:t>
            </a:r>
            <a:r>
              <a:rPr sz="1200" spc="-25" dirty="0">
                <a:solidFill>
                  <a:srgbClr val="693AC5"/>
                </a:solidFill>
                <a:latin typeface="Arial"/>
                <a:cs typeface="Arial"/>
              </a:rPr>
              <a:t>VPC</a:t>
            </a:r>
            <a:endParaRPr sz="1200">
              <a:latin typeface="Arial"/>
              <a:cs typeface="Arial"/>
            </a:endParaRPr>
          </a:p>
        </p:txBody>
      </p:sp>
      <p:sp>
        <p:nvSpPr>
          <p:cNvPr id="96" name="object 96"/>
          <p:cNvSpPr/>
          <p:nvPr/>
        </p:nvSpPr>
        <p:spPr>
          <a:xfrm>
            <a:off x="5553455" y="6778877"/>
            <a:ext cx="3031490" cy="1930029"/>
          </a:xfrm>
          <a:custGeom>
            <a:avLst/>
            <a:gdLst/>
            <a:ahLst/>
            <a:cxnLst/>
            <a:rect l="l" t="t" r="r" b="b"/>
            <a:pathLst>
              <a:path w="3031490" h="2720340">
                <a:moveTo>
                  <a:pt x="2634234" y="338201"/>
                </a:moveTo>
                <a:lnTo>
                  <a:pt x="397002" y="338201"/>
                </a:lnTo>
                <a:lnTo>
                  <a:pt x="350713" y="340872"/>
                </a:lnTo>
                <a:lnTo>
                  <a:pt x="305990" y="348689"/>
                </a:lnTo>
                <a:lnTo>
                  <a:pt x="263131" y="361351"/>
                </a:lnTo>
                <a:lnTo>
                  <a:pt x="222435" y="378562"/>
                </a:lnTo>
                <a:lnTo>
                  <a:pt x="184198" y="400023"/>
                </a:lnTo>
                <a:lnTo>
                  <a:pt x="148721" y="425435"/>
                </a:lnTo>
                <a:lnTo>
                  <a:pt x="116300" y="454501"/>
                </a:lnTo>
                <a:lnTo>
                  <a:pt x="87234" y="486922"/>
                </a:lnTo>
                <a:lnTo>
                  <a:pt x="61822" y="522399"/>
                </a:lnTo>
                <a:lnTo>
                  <a:pt x="40361" y="560636"/>
                </a:lnTo>
                <a:lnTo>
                  <a:pt x="23150" y="601332"/>
                </a:lnTo>
                <a:lnTo>
                  <a:pt x="10488" y="644191"/>
                </a:lnTo>
                <a:lnTo>
                  <a:pt x="2671" y="688914"/>
                </a:lnTo>
                <a:lnTo>
                  <a:pt x="0" y="735203"/>
                </a:lnTo>
                <a:lnTo>
                  <a:pt x="0" y="2323198"/>
                </a:lnTo>
                <a:lnTo>
                  <a:pt x="2671" y="2369498"/>
                </a:lnTo>
                <a:lnTo>
                  <a:pt x="10488" y="2414230"/>
                </a:lnTo>
                <a:lnTo>
                  <a:pt x="23150" y="2457095"/>
                </a:lnTo>
                <a:lnTo>
                  <a:pt x="40361" y="2497795"/>
                </a:lnTo>
                <a:lnTo>
                  <a:pt x="61822" y="2536033"/>
                </a:lnTo>
                <a:lnTo>
                  <a:pt x="87234" y="2571510"/>
                </a:lnTo>
                <a:lnTo>
                  <a:pt x="116300" y="2603930"/>
                </a:lnTo>
                <a:lnTo>
                  <a:pt x="148721" y="2632993"/>
                </a:lnTo>
                <a:lnTo>
                  <a:pt x="184198" y="2658402"/>
                </a:lnTo>
                <a:lnTo>
                  <a:pt x="222435" y="2679860"/>
                </a:lnTo>
                <a:lnTo>
                  <a:pt x="263131" y="2697067"/>
                </a:lnTo>
                <a:lnTo>
                  <a:pt x="305990" y="2709727"/>
                </a:lnTo>
                <a:lnTo>
                  <a:pt x="350713" y="2717541"/>
                </a:lnTo>
                <a:lnTo>
                  <a:pt x="397002" y="2720213"/>
                </a:lnTo>
                <a:lnTo>
                  <a:pt x="2634234" y="2720213"/>
                </a:lnTo>
                <a:lnTo>
                  <a:pt x="2680522" y="2717541"/>
                </a:lnTo>
                <a:lnTo>
                  <a:pt x="2725245" y="2709727"/>
                </a:lnTo>
                <a:lnTo>
                  <a:pt x="2768104" y="2697067"/>
                </a:lnTo>
                <a:lnTo>
                  <a:pt x="2808800" y="2679860"/>
                </a:lnTo>
                <a:lnTo>
                  <a:pt x="2847037" y="2658402"/>
                </a:lnTo>
                <a:lnTo>
                  <a:pt x="2882514" y="2632993"/>
                </a:lnTo>
                <a:lnTo>
                  <a:pt x="2914935" y="2603930"/>
                </a:lnTo>
                <a:lnTo>
                  <a:pt x="2944001" y="2571510"/>
                </a:lnTo>
                <a:lnTo>
                  <a:pt x="2969413" y="2536033"/>
                </a:lnTo>
                <a:lnTo>
                  <a:pt x="2990874" y="2497795"/>
                </a:lnTo>
                <a:lnTo>
                  <a:pt x="3008085" y="2457095"/>
                </a:lnTo>
                <a:lnTo>
                  <a:pt x="3020747" y="2414230"/>
                </a:lnTo>
                <a:lnTo>
                  <a:pt x="3028564" y="2369498"/>
                </a:lnTo>
                <a:lnTo>
                  <a:pt x="3031236" y="2323198"/>
                </a:lnTo>
                <a:lnTo>
                  <a:pt x="3031236" y="735203"/>
                </a:lnTo>
                <a:lnTo>
                  <a:pt x="3028564" y="688914"/>
                </a:lnTo>
                <a:lnTo>
                  <a:pt x="3020747" y="644191"/>
                </a:lnTo>
                <a:lnTo>
                  <a:pt x="3008085" y="601332"/>
                </a:lnTo>
                <a:lnTo>
                  <a:pt x="2990874" y="560636"/>
                </a:lnTo>
                <a:lnTo>
                  <a:pt x="2969413" y="522399"/>
                </a:lnTo>
                <a:lnTo>
                  <a:pt x="2944001" y="486922"/>
                </a:lnTo>
                <a:lnTo>
                  <a:pt x="2914935" y="454501"/>
                </a:lnTo>
                <a:lnTo>
                  <a:pt x="2882514" y="425435"/>
                </a:lnTo>
                <a:lnTo>
                  <a:pt x="2847037" y="400023"/>
                </a:lnTo>
                <a:lnTo>
                  <a:pt x="2808800" y="378562"/>
                </a:lnTo>
                <a:lnTo>
                  <a:pt x="2768104" y="361351"/>
                </a:lnTo>
                <a:lnTo>
                  <a:pt x="2725245" y="348689"/>
                </a:lnTo>
                <a:lnTo>
                  <a:pt x="2680522" y="340872"/>
                </a:lnTo>
                <a:lnTo>
                  <a:pt x="2634234" y="338201"/>
                </a:lnTo>
                <a:close/>
              </a:path>
              <a:path w="3031490" h="2720340">
                <a:moveTo>
                  <a:pt x="2726690" y="0"/>
                </a:moveTo>
                <a:lnTo>
                  <a:pt x="1768221" y="338201"/>
                </a:lnTo>
                <a:lnTo>
                  <a:pt x="2526029" y="338201"/>
                </a:lnTo>
                <a:lnTo>
                  <a:pt x="2726690" y="0"/>
                </a:lnTo>
                <a:close/>
              </a:path>
            </a:pathLst>
          </a:custGeom>
          <a:solidFill>
            <a:srgbClr val="FFFFFF"/>
          </a:solidFill>
        </p:spPr>
        <p:txBody>
          <a:bodyPr wrap="square" lIns="0" tIns="0" rIns="0" bIns="0" rtlCol="0"/>
          <a:lstStyle/>
          <a:p>
            <a:endParaRPr/>
          </a:p>
        </p:txBody>
      </p:sp>
      <p:sp>
        <p:nvSpPr>
          <p:cNvPr id="97" name="object 97"/>
          <p:cNvSpPr/>
          <p:nvPr/>
        </p:nvSpPr>
        <p:spPr>
          <a:xfrm>
            <a:off x="5553455" y="6778878"/>
            <a:ext cx="3031490" cy="1930029"/>
          </a:xfrm>
          <a:custGeom>
            <a:avLst/>
            <a:gdLst/>
            <a:ahLst/>
            <a:cxnLst/>
            <a:rect l="l" t="t" r="r" b="b"/>
            <a:pathLst>
              <a:path w="3031490" h="2720340">
                <a:moveTo>
                  <a:pt x="0" y="735203"/>
                </a:moveTo>
                <a:lnTo>
                  <a:pt x="2671" y="688914"/>
                </a:lnTo>
                <a:lnTo>
                  <a:pt x="10488" y="644191"/>
                </a:lnTo>
                <a:lnTo>
                  <a:pt x="23150" y="601332"/>
                </a:lnTo>
                <a:lnTo>
                  <a:pt x="40361" y="560636"/>
                </a:lnTo>
                <a:lnTo>
                  <a:pt x="61822" y="522399"/>
                </a:lnTo>
                <a:lnTo>
                  <a:pt x="87234" y="486922"/>
                </a:lnTo>
                <a:lnTo>
                  <a:pt x="116300" y="454501"/>
                </a:lnTo>
                <a:lnTo>
                  <a:pt x="148721" y="425435"/>
                </a:lnTo>
                <a:lnTo>
                  <a:pt x="184198" y="400023"/>
                </a:lnTo>
                <a:lnTo>
                  <a:pt x="222435" y="378562"/>
                </a:lnTo>
                <a:lnTo>
                  <a:pt x="263131" y="361351"/>
                </a:lnTo>
                <a:lnTo>
                  <a:pt x="305990" y="348689"/>
                </a:lnTo>
                <a:lnTo>
                  <a:pt x="350713" y="340872"/>
                </a:lnTo>
                <a:lnTo>
                  <a:pt x="397002" y="338201"/>
                </a:lnTo>
                <a:lnTo>
                  <a:pt x="1768221" y="338201"/>
                </a:lnTo>
                <a:lnTo>
                  <a:pt x="2726690" y="0"/>
                </a:lnTo>
                <a:lnTo>
                  <a:pt x="2526029" y="338201"/>
                </a:lnTo>
                <a:lnTo>
                  <a:pt x="2634234" y="338201"/>
                </a:lnTo>
                <a:lnTo>
                  <a:pt x="2680522" y="340872"/>
                </a:lnTo>
                <a:lnTo>
                  <a:pt x="2725245" y="348689"/>
                </a:lnTo>
                <a:lnTo>
                  <a:pt x="2768104" y="361351"/>
                </a:lnTo>
                <a:lnTo>
                  <a:pt x="2808800" y="378562"/>
                </a:lnTo>
                <a:lnTo>
                  <a:pt x="2847037" y="400023"/>
                </a:lnTo>
                <a:lnTo>
                  <a:pt x="2882514" y="425435"/>
                </a:lnTo>
                <a:lnTo>
                  <a:pt x="2914935" y="454501"/>
                </a:lnTo>
                <a:lnTo>
                  <a:pt x="2944001" y="486922"/>
                </a:lnTo>
                <a:lnTo>
                  <a:pt x="2969413" y="522399"/>
                </a:lnTo>
                <a:lnTo>
                  <a:pt x="2990874" y="560636"/>
                </a:lnTo>
                <a:lnTo>
                  <a:pt x="3008085" y="601332"/>
                </a:lnTo>
                <a:lnTo>
                  <a:pt x="3020747" y="644191"/>
                </a:lnTo>
                <a:lnTo>
                  <a:pt x="3028564" y="688914"/>
                </a:lnTo>
                <a:lnTo>
                  <a:pt x="3031236" y="735203"/>
                </a:lnTo>
                <a:lnTo>
                  <a:pt x="3031236" y="1330706"/>
                </a:lnTo>
                <a:lnTo>
                  <a:pt x="3031236" y="2323198"/>
                </a:lnTo>
                <a:lnTo>
                  <a:pt x="3028564" y="2369498"/>
                </a:lnTo>
                <a:lnTo>
                  <a:pt x="3020747" y="2414230"/>
                </a:lnTo>
                <a:lnTo>
                  <a:pt x="3008085" y="2457095"/>
                </a:lnTo>
                <a:lnTo>
                  <a:pt x="2990874" y="2497795"/>
                </a:lnTo>
                <a:lnTo>
                  <a:pt x="2969413" y="2536033"/>
                </a:lnTo>
                <a:lnTo>
                  <a:pt x="2944001" y="2571510"/>
                </a:lnTo>
                <a:lnTo>
                  <a:pt x="2914935" y="2603930"/>
                </a:lnTo>
                <a:lnTo>
                  <a:pt x="2882514" y="2632993"/>
                </a:lnTo>
                <a:lnTo>
                  <a:pt x="2847037" y="2658402"/>
                </a:lnTo>
                <a:lnTo>
                  <a:pt x="2808800" y="2679860"/>
                </a:lnTo>
                <a:lnTo>
                  <a:pt x="2768104" y="2697067"/>
                </a:lnTo>
                <a:lnTo>
                  <a:pt x="2725245" y="2709727"/>
                </a:lnTo>
                <a:lnTo>
                  <a:pt x="2680522" y="2717541"/>
                </a:lnTo>
                <a:lnTo>
                  <a:pt x="2634234" y="2720213"/>
                </a:lnTo>
                <a:lnTo>
                  <a:pt x="2526029" y="2720213"/>
                </a:lnTo>
                <a:lnTo>
                  <a:pt x="1768221" y="2720213"/>
                </a:lnTo>
                <a:lnTo>
                  <a:pt x="397002" y="2720213"/>
                </a:lnTo>
                <a:lnTo>
                  <a:pt x="350713" y="2717541"/>
                </a:lnTo>
                <a:lnTo>
                  <a:pt x="305990" y="2709727"/>
                </a:lnTo>
                <a:lnTo>
                  <a:pt x="263131" y="2697067"/>
                </a:lnTo>
                <a:lnTo>
                  <a:pt x="222435" y="2679860"/>
                </a:lnTo>
                <a:lnTo>
                  <a:pt x="184198" y="2658402"/>
                </a:lnTo>
                <a:lnTo>
                  <a:pt x="148721" y="2632993"/>
                </a:lnTo>
                <a:lnTo>
                  <a:pt x="116300" y="2603930"/>
                </a:lnTo>
                <a:lnTo>
                  <a:pt x="87234" y="2571510"/>
                </a:lnTo>
                <a:lnTo>
                  <a:pt x="61822" y="2536033"/>
                </a:lnTo>
                <a:lnTo>
                  <a:pt x="40361" y="2497795"/>
                </a:lnTo>
                <a:lnTo>
                  <a:pt x="23150" y="2457095"/>
                </a:lnTo>
                <a:lnTo>
                  <a:pt x="10488" y="2414230"/>
                </a:lnTo>
                <a:lnTo>
                  <a:pt x="2671" y="2369498"/>
                </a:lnTo>
                <a:lnTo>
                  <a:pt x="0" y="2323198"/>
                </a:lnTo>
                <a:lnTo>
                  <a:pt x="0" y="1330706"/>
                </a:lnTo>
                <a:lnTo>
                  <a:pt x="0" y="735203"/>
                </a:lnTo>
                <a:close/>
              </a:path>
            </a:pathLst>
          </a:custGeom>
          <a:ln w="12192">
            <a:solidFill>
              <a:srgbClr val="000000"/>
            </a:solidFill>
          </a:ln>
        </p:spPr>
        <p:txBody>
          <a:bodyPr wrap="square" lIns="0" tIns="0" rIns="0" bIns="0" rtlCol="0"/>
          <a:lstStyle/>
          <a:p>
            <a:endParaRPr/>
          </a:p>
        </p:txBody>
      </p:sp>
      <p:sp>
        <p:nvSpPr>
          <p:cNvPr id="98" name="object 98"/>
          <p:cNvSpPr txBox="1"/>
          <p:nvPr/>
        </p:nvSpPr>
        <p:spPr>
          <a:xfrm>
            <a:off x="11309604" y="2604516"/>
            <a:ext cx="1498600" cy="462280"/>
          </a:xfrm>
          <a:prstGeom prst="rect">
            <a:avLst/>
          </a:prstGeom>
          <a:ln w="9144">
            <a:solidFill>
              <a:srgbClr val="000000"/>
            </a:solidFill>
          </a:ln>
        </p:spPr>
        <p:txBody>
          <a:bodyPr vert="horz" wrap="square" lIns="0" tIns="39370" rIns="0" bIns="0" rtlCol="0">
            <a:spAutoFit/>
          </a:bodyPr>
          <a:lstStyle/>
          <a:p>
            <a:pPr marL="142875" marR="106045" indent="-27940">
              <a:lnSpc>
                <a:spcPct val="100000"/>
              </a:lnSpc>
              <a:spcBef>
                <a:spcPts val="310"/>
              </a:spcBef>
            </a:pPr>
            <a:r>
              <a:rPr sz="1200" spc="-15" dirty="0">
                <a:latin typeface="ＭＳ Ｐゴシック"/>
                <a:cs typeface="ＭＳ Ｐゴシック"/>
              </a:rPr>
              <a:t>監視、ウイルス対策セキュリティ更新等</a:t>
            </a:r>
            <a:endParaRPr sz="1200">
              <a:latin typeface="ＭＳ Ｐゴシック"/>
              <a:cs typeface="ＭＳ Ｐゴシック"/>
            </a:endParaRPr>
          </a:p>
        </p:txBody>
      </p:sp>
      <p:sp>
        <p:nvSpPr>
          <p:cNvPr id="99" name="object 99"/>
          <p:cNvSpPr txBox="1"/>
          <p:nvPr/>
        </p:nvSpPr>
        <p:spPr>
          <a:xfrm>
            <a:off x="5748654" y="7272019"/>
            <a:ext cx="2642870" cy="1072409"/>
          </a:xfrm>
          <a:prstGeom prst="rect">
            <a:avLst/>
          </a:prstGeom>
        </p:spPr>
        <p:txBody>
          <a:bodyPr vert="horz" wrap="square" lIns="0" tIns="16510" rIns="0" bIns="0" rtlCol="0">
            <a:spAutoFit/>
          </a:bodyPr>
          <a:lstStyle/>
          <a:p>
            <a:pPr marL="12700" marR="5080">
              <a:lnSpc>
                <a:spcPct val="98400"/>
              </a:lnSpc>
              <a:spcBef>
                <a:spcPts val="130"/>
              </a:spcBef>
            </a:pPr>
            <a:r>
              <a:rPr lang="ja-JP" altLang="en-US" sz="1400" spc="-20" dirty="0">
                <a:latin typeface="ＭＳ Ｐゴシック"/>
                <a:cs typeface="ＭＳ Ｐゴシック"/>
              </a:rPr>
              <a:t>例）</a:t>
            </a:r>
            <a:r>
              <a:rPr sz="1400" spc="-20" dirty="0" err="1">
                <a:latin typeface="ＭＳ Ｐゴシック"/>
                <a:cs typeface="ＭＳ Ｐゴシック"/>
              </a:rPr>
              <a:t>庁舎からの接続のための接続環境を提供します。接続環境では自治</a:t>
            </a:r>
            <a:r>
              <a:rPr sz="1400" spc="-10" dirty="0" err="1">
                <a:latin typeface="ＭＳ Ｐゴシック"/>
                <a:cs typeface="ＭＳ Ｐゴシック"/>
              </a:rPr>
              <a:t>体毎に</a:t>
            </a:r>
            <a:r>
              <a:rPr sz="1400" spc="-20" dirty="0" err="1">
                <a:latin typeface="Calibri"/>
                <a:cs typeface="Calibri"/>
              </a:rPr>
              <a:t>Transit</a:t>
            </a:r>
            <a:r>
              <a:rPr sz="1400" spc="-20" dirty="0">
                <a:latin typeface="Calibri"/>
                <a:cs typeface="Calibri"/>
              </a:rPr>
              <a:t> </a:t>
            </a:r>
            <a:r>
              <a:rPr sz="1400" spc="-20" dirty="0" err="1">
                <a:latin typeface="Calibri"/>
                <a:cs typeface="Calibri"/>
              </a:rPr>
              <a:t>Gateway</a:t>
            </a:r>
            <a:r>
              <a:rPr sz="1400" spc="-10" dirty="0" err="1">
                <a:latin typeface="ＭＳ Ｐゴシック"/>
                <a:cs typeface="ＭＳ Ｐゴシック"/>
              </a:rPr>
              <a:t>を設置し各</a:t>
            </a:r>
            <a:r>
              <a:rPr sz="1400" dirty="0" err="1">
                <a:latin typeface="ＭＳ Ｐゴシック"/>
                <a:cs typeface="ＭＳ Ｐゴシック"/>
              </a:rPr>
              <a:t>自治体の本番環境</a:t>
            </a:r>
            <a:r>
              <a:rPr sz="1400" spc="-10" dirty="0" err="1">
                <a:latin typeface="Calibri"/>
                <a:cs typeface="Calibri"/>
              </a:rPr>
              <a:t>VPC</a:t>
            </a:r>
            <a:r>
              <a:rPr sz="1400" spc="-10" dirty="0" err="1">
                <a:latin typeface="ＭＳ Ｐゴシック"/>
                <a:cs typeface="ＭＳ Ｐゴシック"/>
              </a:rPr>
              <a:t>を接続しま</a:t>
            </a:r>
            <a:r>
              <a:rPr sz="1400" spc="-5" dirty="0" err="1">
                <a:latin typeface="ＭＳ Ｐゴシック"/>
                <a:cs typeface="ＭＳ Ｐゴシック"/>
              </a:rPr>
              <a:t>す</a:t>
            </a:r>
            <a:r>
              <a:rPr sz="1400" spc="-5" dirty="0">
                <a:latin typeface="ＭＳ Ｐゴシック"/>
                <a:cs typeface="ＭＳ Ｐゴシック"/>
              </a:rPr>
              <a:t>。</a:t>
            </a:r>
            <a:endParaRPr sz="1400" dirty="0">
              <a:latin typeface="ＭＳ Ｐゴシック"/>
              <a:cs typeface="ＭＳ Ｐゴシック"/>
            </a:endParaRPr>
          </a:p>
        </p:txBody>
      </p:sp>
      <p:sp>
        <p:nvSpPr>
          <p:cNvPr id="101" name="object 101"/>
          <p:cNvSpPr/>
          <p:nvPr/>
        </p:nvSpPr>
        <p:spPr>
          <a:xfrm>
            <a:off x="13974063" y="6730492"/>
            <a:ext cx="2907665" cy="2537460"/>
          </a:xfrm>
          <a:custGeom>
            <a:avLst/>
            <a:gdLst/>
            <a:ahLst/>
            <a:cxnLst/>
            <a:rect l="l" t="t" r="r" b="b"/>
            <a:pathLst>
              <a:path w="2907665" h="2537459">
                <a:moveTo>
                  <a:pt x="2561590" y="462787"/>
                </a:moveTo>
                <a:lnTo>
                  <a:pt x="613409" y="462787"/>
                </a:lnTo>
                <a:lnTo>
                  <a:pt x="566509" y="465944"/>
                </a:lnTo>
                <a:lnTo>
                  <a:pt x="521524" y="475139"/>
                </a:lnTo>
                <a:lnTo>
                  <a:pt x="478867" y="489960"/>
                </a:lnTo>
                <a:lnTo>
                  <a:pt x="438949" y="509994"/>
                </a:lnTo>
                <a:lnTo>
                  <a:pt x="402183" y="534829"/>
                </a:lnTo>
                <a:lnTo>
                  <a:pt x="368982" y="564054"/>
                </a:lnTo>
                <a:lnTo>
                  <a:pt x="339757" y="597255"/>
                </a:lnTo>
                <a:lnTo>
                  <a:pt x="314922" y="634021"/>
                </a:lnTo>
                <a:lnTo>
                  <a:pt x="294888" y="673939"/>
                </a:lnTo>
                <a:lnTo>
                  <a:pt x="280067" y="716596"/>
                </a:lnTo>
                <a:lnTo>
                  <a:pt x="270872" y="761581"/>
                </a:lnTo>
                <a:lnTo>
                  <a:pt x="267716" y="808481"/>
                </a:lnTo>
                <a:lnTo>
                  <a:pt x="267716" y="2191245"/>
                </a:lnTo>
                <a:lnTo>
                  <a:pt x="270872" y="2238156"/>
                </a:lnTo>
                <a:lnTo>
                  <a:pt x="280067" y="2283148"/>
                </a:lnTo>
                <a:lnTo>
                  <a:pt x="294888" y="2325811"/>
                </a:lnTo>
                <a:lnTo>
                  <a:pt x="314922" y="2365731"/>
                </a:lnTo>
                <a:lnTo>
                  <a:pt x="339757" y="2402497"/>
                </a:lnTo>
                <a:lnTo>
                  <a:pt x="368982" y="2435698"/>
                </a:lnTo>
                <a:lnTo>
                  <a:pt x="402183" y="2464920"/>
                </a:lnTo>
                <a:lnTo>
                  <a:pt x="438949" y="2489753"/>
                </a:lnTo>
                <a:lnTo>
                  <a:pt x="478867" y="2509785"/>
                </a:lnTo>
                <a:lnTo>
                  <a:pt x="521524" y="2524603"/>
                </a:lnTo>
                <a:lnTo>
                  <a:pt x="566509" y="2533796"/>
                </a:lnTo>
                <a:lnTo>
                  <a:pt x="613409" y="2536951"/>
                </a:lnTo>
                <a:lnTo>
                  <a:pt x="2561590" y="2536951"/>
                </a:lnTo>
                <a:lnTo>
                  <a:pt x="2608490" y="2533796"/>
                </a:lnTo>
                <a:lnTo>
                  <a:pt x="2653475" y="2524603"/>
                </a:lnTo>
                <a:lnTo>
                  <a:pt x="2696132" y="2509785"/>
                </a:lnTo>
                <a:lnTo>
                  <a:pt x="2736050" y="2489753"/>
                </a:lnTo>
                <a:lnTo>
                  <a:pt x="2772816" y="2464920"/>
                </a:lnTo>
                <a:lnTo>
                  <a:pt x="2806017" y="2435698"/>
                </a:lnTo>
                <a:lnTo>
                  <a:pt x="2835242" y="2402497"/>
                </a:lnTo>
                <a:lnTo>
                  <a:pt x="2860077" y="2365731"/>
                </a:lnTo>
                <a:lnTo>
                  <a:pt x="2880111" y="2325811"/>
                </a:lnTo>
                <a:lnTo>
                  <a:pt x="2894932" y="2283148"/>
                </a:lnTo>
                <a:lnTo>
                  <a:pt x="2904127" y="2238156"/>
                </a:lnTo>
                <a:lnTo>
                  <a:pt x="2907284" y="2191245"/>
                </a:lnTo>
                <a:lnTo>
                  <a:pt x="2907284" y="808481"/>
                </a:lnTo>
                <a:lnTo>
                  <a:pt x="2904127" y="761581"/>
                </a:lnTo>
                <a:lnTo>
                  <a:pt x="2894932" y="716596"/>
                </a:lnTo>
                <a:lnTo>
                  <a:pt x="2880111" y="673939"/>
                </a:lnTo>
                <a:lnTo>
                  <a:pt x="2860077" y="634021"/>
                </a:lnTo>
                <a:lnTo>
                  <a:pt x="2835242" y="597255"/>
                </a:lnTo>
                <a:lnTo>
                  <a:pt x="2806017" y="564054"/>
                </a:lnTo>
                <a:lnTo>
                  <a:pt x="2772816" y="534829"/>
                </a:lnTo>
                <a:lnTo>
                  <a:pt x="2736050" y="509994"/>
                </a:lnTo>
                <a:lnTo>
                  <a:pt x="2696132" y="489960"/>
                </a:lnTo>
                <a:lnTo>
                  <a:pt x="2653475" y="475139"/>
                </a:lnTo>
                <a:lnTo>
                  <a:pt x="2608490" y="465944"/>
                </a:lnTo>
                <a:lnTo>
                  <a:pt x="2561590" y="462787"/>
                </a:lnTo>
                <a:close/>
              </a:path>
              <a:path w="2907665" h="2537459">
                <a:moveTo>
                  <a:pt x="0" y="0"/>
                </a:moveTo>
                <a:lnTo>
                  <a:pt x="707644" y="462787"/>
                </a:lnTo>
                <a:lnTo>
                  <a:pt x="1367536" y="462787"/>
                </a:lnTo>
                <a:lnTo>
                  <a:pt x="0" y="0"/>
                </a:lnTo>
                <a:close/>
              </a:path>
            </a:pathLst>
          </a:custGeom>
          <a:solidFill>
            <a:srgbClr val="FFFFFF"/>
          </a:solidFill>
        </p:spPr>
        <p:txBody>
          <a:bodyPr wrap="square" lIns="0" tIns="0" rIns="0" bIns="0" rtlCol="0"/>
          <a:lstStyle/>
          <a:p>
            <a:endParaRPr/>
          </a:p>
        </p:txBody>
      </p:sp>
      <p:sp>
        <p:nvSpPr>
          <p:cNvPr id="102" name="object 102"/>
          <p:cNvSpPr/>
          <p:nvPr/>
        </p:nvSpPr>
        <p:spPr>
          <a:xfrm>
            <a:off x="13974063" y="6730492"/>
            <a:ext cx="2907665" cy="2537460"/>
          </a:xfrm>
          <a:custGeom>
            <a:avLst/>
            <a:gdLst/>
            <a:ahLst/>
            <a:cxnLst/>
            <a:rect l="l" t="t" r="r" b="b"/>
            <a:pathLst>
              <a:path w="2907665" h="2537459">
                <a:moveTo>
                  <a:pt x="267716" y="808481"/>
                </a:moveTo>
                <a:lnTo>
                  <a:pt x="270872" y="761581"/>
                </a:lnTo>
                <a:lnTo>
                  <a:pt x="280067" y="716596"/>
                </a:lnTo>
                <a:lnTo>
                  <a:pt x="294888" y="673939"/>
                </a:lnTo>
                <a:lnTo>
                  <a:pt x="314922" y="634021"/>
                </a:lnTo>
                <a:lnTo>
                  <a:pt x="339757" y="597255"/>
                </a:lnTo>
                <a:lnTo>
                  <a:pt x="368982" y="564054"/>
                </a:lnTo>
                <a:lnTo>
                  <a:pt x="402183" y="534829"/>
                </a:lnTo>
                <a:lnTo>
                  <a:pt x="438949" y="509994"/>
                </a:lnTo>
                <a:lnTo>
                  <a:pt x="478867" y="489960"/>
                </a:lnTo>
                <a:lnTo>
                  <a:pt x="521524" y="475139"/>
                </a:lnTo>
                <a:lnTo>
                  <a:pt x="566509" y="465944"/>
                </a:lnTo>
                <a:lnTo>
                  <a:pt x="613409" y="462787"/>
                </a:lnTo>
                <a:lnTo>
                  <a:pt x="707644" y="462787"/>
                </a:lnTo>
                <a:lnTo>
                  <a:pt x="0" y="0"/>
                </a:lnTo>
                <a:lnTo>
                  <a:pt x="1367536" y="462787"/>
                </a:lnTo>
                <a:lnTo>
                  <a:pt x="2561590" y="462787"/>
                </a:lnTo>
                <a:lnTo>
                  <a:pt x="2608490" y="465944"/>
                </a:lnTo>
                <a:lnTo>
                  <a:pt x="2653475" y="475139"/>
                </a:lnTo>
                <a:lnTo>
                  <a:pt x="2696132" y="489960"/>
                </a:lnTo>
                <a:lnTo>
                  <a:pt x="2736050" y="509994"/>
                </a:lnTo>
                <a:lnTo>
                  <a:pt x="2772816" y="534829"/>
                </a:lnTo>
                <a:lnTo>
                  <a:pt x="2806017" y="564054"/>
                </a:lnTo>
                <a:lnTo>
                  <a:pt x="2835242" y="597255"/>
                </a:lnTo>
                <a:lnTo>
                  <a:pt x="2860077" y="634021"/>
                </a:lnTo>
                <a:lnTo>
                  <a:pt x="2880111" y="673939"/>
                </a:lnTo>
                <a:lnTo>
                  <a:pt x="2894932" y="716596"/>
                </a:lnTo>
                <a:lnTo>
                  <a:pt x="2904127" y="761581"/>
                </a:lnTo>
                <a:lnTo>
                  <a:pt x="2907284" y="808481"/>
                </a:lnTo>
                <a:lnTo>
                  <a:pt x="2907284" y="1327022"/>
                </a:lnTo>
                <a:lnTo>
                  <a:pt x="2907284" y="2191245"/>
                </a:lnTo>
                <a:lnTo>
                  <a:pt x="2904127" y="2238156"/>
                </a:lnTo>
                <a:lnTo>
                  <a:pt x="2894932" y="2283148"/>
                </a:lnTo>
                <a:lnTo>
                  <a:pt x="2880111" y="2325811"/>
                </a:lnTo>
                <a:lnTo>
                  <a:pt x="2860077" y="2365731"/>
                </a:lnTo>
                <a:lnTo>
                  <a:pt x="2835242" y="2402497"/>
                </a:lnTo>
                <a:lnTo>
                  <a:pt x="2806017" y="2435698"/>
                </a:lnTo>
                <a:lnTo>
                  <a:pt x="2772816" y="2464920"/>
                </a:lnTo>
                <a:lnTo>
                  <a:pt x="2736050" y="2489753"/>
                </a:lnTo>
                <a:lnTo>
                  <a:pt x="2696132" y="2509785"/>
                </a:lnTo>
                <a:lnTo>
                  <a:pt x="2653475" y="2524603"/>
                </a:lnTo>
                <a:lnTo>
                  <a:pt x="2608490" y="2533796"/>
                </a:lnTo>
                <a:lnTo>
                  <a:pt x="2561590" y="2536951"/>
                </a:lnTo>
                <a:lnTo>
                  <a:pt x="1367536" y="2536951"/>
                </a:lnTo>
                <a:lnTo>
                  <a:pt x="707644" y="2536951"/>
                </a:lnTo>
                <a:lnTo>
                  <a:pt x="613409" y="2536951"/>
                </a:lnTo>
                <a:lnTo>
                  <a:pt x="566509" y="2533796"/>
                </a:lnTo>
                <a:lnTo>
                  <a:pt x="521524" y="2524603"/>
                </a:lnTo>
                <a:lnTo>
                  <a:pt x="478867" y="2509785"/>
                </a:lnTo>
                <a:lnTo>
                  <a:pt x="438949" y="2489753"/>
                </a:lnTo>
                <a:lnTo>
                  <a:pt x="402183" y="2464920"/>
                </a:lnTo>
                <a:lnTo>
                  <a:pt x="368982" y="2435698"/>
                </a:lnTo>
                <a:lnTo>
                  <a:pt x="339757" y="2402497"/>
                </a:lnTo>
                <a:lnTo>
                  <a:pt x="314922" y="2365731"/>
                </a:lnTo>
                <a:lnTo>
                  <a:pt x="294888" y="2325811"/>
                </a:lnTo>
                <a:lnTo>
                  <a:pt x="280067" y="2283148"/>
                </a:lnTo>
                <a:lnTo>
                  <a:pt x="270872" y="2238156"/>
                </a:lnTo>
                <a:lnTo>
                  <a:pt x="267716" y="2191245"/>
                </a:lnTo>
                <a:lnTo>
                  <a:pt x="267716" y="1327022"/>
                </a:lnTo>
                <a:lnTo>
                  <a:pt x="267716" y="808481"/>
                </a:lnTo>
                <a:close/>
              </a:path>
            </a:pathLst>
          </a:custGeom>
          <a:ln w="12192">
            <a:solidFill>
              <a:srgbClr val="000000"/>
            </a:solidFill>
          </a:ln>
        </p:spPr>
        <p:txBody>
          <a:bodyPr wrap="square" lIns="0" tIns="0" rIns="0" bIns="0" rtlCol="0"/>
          <a:lstStyle/>
          <a:p>
            <a:endParaRPr/>
          </a:p>
        </p:txBody>
      </p:sp>
      <p:sp>
        <p:nvSpPr>
          <p:cNvPr id="103" name="object 103"/>
          <p:cNvSpPr txBox="1"/>
          <p:nvPr/>
        </p:nvSpPr>
        <p:spPr>
          <a:xfrm>
            <a:off x="14423262" y="7333615"/>
            <a:ext cx="2276475" cy="1506220"/>
          </a:xfrm>
          <a:prstGeom prst="rect">
            <a:avLst/>
          </a:prstGeom>
        </p:spPr>
        <p:txBody>
          <a:bodyPr vert="horz" wrap="square" lIns="0" tIns="19685" rIns="0" bIns="0" rtlCol="0">
            <a:spAutoFit/>
          </a:bodyPr>
          <a:lstStyle/>
          <a:p>
            <a:pPr marL="12700" marR="5080">
              <a:lnSpc>
                <a:spcPct val="96800"/>
              </a:lnSpc>
              <a:spcBef>
                <a:spcPts val="155"/>
              </a:spcBef>
            </a:pPr>
            <a:r>
              <a:rPr lang="ja-JP" altLang="en-US" sz="1400" spc="-20" dirty="0">
                <a:latin typeface="ＭＳ Ｐゴシック"/>
                <a:cs typeface="ＭＳ Ｐゴシック"/>
              </a:rPr>
              <a:t>例）</a:t>
            </a:r>
            <a:r>
              <a:rPr sz="1400" spc="-20" dirty="0" err="1">
                <a:latin typeface="ＭＳ Ｐゴシック"/>
                <a:cs typeface="ＭＳ Ｐゴシック"/>
              </a:rPr>
              <a:t>システム環境はセキュリティ確保のため、各自治体毎にアカ</a:t>
            </a:r>
            <a:r>
              <a:rPr sz="1400" spc="-10" dirty="0" err="1">
                <a:latin typeface="ＭＳ Ｐゴシック"/>
                <a:cs typeface="ＭＳ Ｐゴシック"/>
              </a:rPr>
              <a:t>ウント分離をします</a:t>
            </a:r>
            <a:r>
              <a:rPr sz="1400" spc="-10" dirty="0">
                <a:latin typeface="ＭＳ Ｐゴシック"/>
                <a:cs typeface="ＭＳ Ｐゴシック"/>
              </a:rPr>
              <a:t>。</a:t>
            </a:r>
            <a:endParaRPr sz="1400" dirty="0">
              <a:latin typeface="ＭＳ Ｐゴシック"/>
              <a:cs typeface="ＭＳ Ｐゴシック"/>
            </a:endParaRPr>
          </a:p>
          <a:p>
            <a:pPr marL="12700" marR="6350">
              <a:lnSpc>
                <a:spcPct val="97900"/>
              </a:lnSpc>
              <a:spcBef>
                <a:spcPts val="145"/>
              </a:spcBef>
            </a:pPr>
            <a:r>
              <a:rPr sz="1400" spc="-20" dirty="0">
                <a:latin typeface="ＭＳ Ｐゴシック"/>
                <a:cs typeface="ＭＳ Ｐゴシック"/>
              </a:rPr>
              <a:t>標準化対象システム及び共通</a:t>
            </a:r>
            <a:r>
              <a:rPr sz="1400" spc="-10" dirty="0">
                <a:latin typeface="ＭＳ Ｐゴシック"/>
                <a:cs typeface="ＭＳ Ｐゴシック"/>
              </a:rPr>
              <a:t>機能を合わせて同一の</a:t>
            </a:r>
            <a:r>
              <a:rPr sz="1400" spc="-10" dirty="0">
                <a:latin typeface="Calibri"/>
                <a:cs typeface="Calibri"/>
              </a:rPr>
              <a:t>VPC</a:t>
            </a:r>
            <a:r>
              <a:rPr sz="1400" spc="-50" dirty="0">
                <a:latin typeface="ＭＳ Ｐゴシック"/>
                <a:cs typeface="ＭＳ Ｐゴシック"/>
              </a:rPr>
              <a:t>で</a:t>
            </a:r>
            <a:r>
              <a:rPr sz="1400" spc="-15" dirty="0">
                <a:latin typeface="ＭＳ Ｐゴシック"/>
                <a:cs typeface="ＭＳ Ｐゴシック"/>
              </a:rPr>
              <a:t>提供し、標準化対象外の業務</a:t>
            </a:r>
            <a:r>
              <a:rPr sz="1400" spc="-10" dirty="0">
                <a:latin typeface="ＭＳ Ｐゴシック"/>
                <a:cs typeface="ＭＳ Ｐゴシック"/>
              </a:rPr>
              <a:t>については別の</a:t>
            </a:r>
            <a:r>
              <a:rPr sz="1400" spc="-10" dirty="0">
                <a:latin typeface="Calibri"/>
                <a:cs typeface="Calibri"/>
              </a:rPr>
              <a:t>VPC</a:t>
            </a:r>
            <a:r>
              <a:rPr sz="1400" spc="-15" dirty="0">
                <a:latin typeface="ＭＳ Ｐゴシック"/>
                <a:cs typeface="ＭＳ Ｐゴシック"/>
              </a:rPr>
              <a:t>で提供し</a:t>
            </a:r>
            <a:endParaRPr sz="1400" dirty="0">
              <a:latin typeface="ＭＳ Ｐゴシック"/>
              <a:cs typeface="ＭＳ Ｐゴシック"/>
            </a:endParaRPr>
          </a:p>
        </p:txBody>
      </p:sp>
      <p:sp>
        <p:nvSpPr>
          <p:cNvPr id="104" name="object 104"/>
          <p:cNvSpPr txBox="1"/>
          <p:nvPr/>
        </p:nvSpPr>
        <p:spPr>
          <a:xfrm>
            <a:off x="14423262" y="8813698"/>
            <a:ext cx="473075" cy="239395"/>
          </a:xfrm>
          <a:prstGeom prst="rect">
            <a:avLst/>
          </a:prstGeom>
        </p:spPr>
        <p:txBody>
          <a:bodyPr vert="horz" wrap="square" lIns="0" tIns="12700" rIns="0" bIns="0" rtlCol="0">
            <a:spAutoFit/>
          </a:bodyPr>
          <a:lstStyle/>
          <a:p>
            <a:pPr marL="12700">
              <a:lnSpc>
                <a:spcPct val="100000"/>
              </a:lnSpc>
              <a:spcBef>
                <a:spcPts val="100"/>
              </a:spcBef>
            </a:pPr>
            <a:r>
              <a:rPr sz="1400" spc="-20" dirty="0">
                <a:latin typeface="ＭＳ Ｐゴシック"/>
                <a:cs typeface="ＭＳ Ｐゴシック"/>
              </a:rPr>
              <a:t>ます。</a:t>
            </a:r>
            <a:endParaRPr sz="1400">
              <a:latin typeface="ＭＳ Ｐゴシック"/>
              <a:cs typeface="ＭＳ Ｐゴシック"/>
            </a:endParaRPr>
          </a:p>
        </p:txBody>
      </p:sp>
      <p:sp>
        <p:nvSpPr>
          <p:cNvPr id="106" name="object 106"/>
          <p:cNvSpPr/>
          <p:nvPr/>
        </p:nvSpPr>
        <p:spPr>
          <a:xfrm>
            <a:off x="13049122" y="1543811"/>
            <a:ext cx="3641725" cy="770660"/>
          </a:xfrm>
          <a:custGeom>
            <a:avLst/>
            <a:gdLst/>
            <a:ahLst/>
            <a:cxnLst/>
            <a:rect l="l" t="t" r="r" b="b"/>
            <a:pathLst>
              <a:path w="3641725" h="559435">
                <a:moveTo>
                  <a:pt x="3548507" y="0"/>
                </a:moveTo>
                <a:lnTo>
                  <a:pt x="584834" y="0"/>
                </a:lnTo>
                <a:lnTo>
                  <a:pt x="548570" y="7332"/>
                </a:lnTo>
                <a:lnTo>
                  <a:pt x="518937" y="27320"/>
                </a:lnTo>
                <a:lnTo>
                  <a:pt x="498949" y="56953"/>
                </a:lnTo>
                <a:lnTo>
                  <a:pt x="491617" y="93218"/>
                </a:lnTo>
                <a:lnTo>
                  <a:pt x="0" y="229870"/>
                </a:lnTo>
                <a:lnTo>
                  <a:pt x="491617" y="233045"/>
                </a:lnTo>
                <a:lnTo>
                  <a:pt x="491617" y="466090"/>
                </a:lnTo>
                <a:lnTo>
                  <a:pt x="498949" y="502354"/>
                </a:lnTo>
                <a:lnTo>
                  <a:pt x="518937" y="531987"/>
                </a:lnTo>
                <a:lnTo>
                  <a:pt x="548570" y="551975"/>
                </a:lnTo>
                <a:lnTo>
                  <a:pt x="584834" y="559308"/>
                </a:lnTo>
                <a:lnTo>
                  <a:pt x="3548507" y="559308"/>
                </a:lnTo>
                <a:lnTo>
                  <a:pt x="3584771" y="551975"/>
                </a:lnTo>
                <a:lnTo>
                  <a:pt x="3614404" y="531987"/>
                </a:lnTo>
                <a:lnTo>
                  <a:pt x="3634392" y="502354"/>
                </a:lnTo>
                <a:lnTo>
                  <a:pt x="3641725" y="466090"/>
                </a:lnTo>
                <a:lnTo>
                  <a:pt x="3641725" y="93218"/>
                </a:lnTo>
                <a:lnTo>
                  <a:pt x="3634392" y="56953"/>
                </a:lnTo>
                <a:lnTo>
                  <a:pt x="3614404" y="27320"/>
                </a:lnTo>
                <a:lnTo>
                  <a:pt x="3584771" y="7332"/>
                </a:lnTo>
                <a:lnTo>
                  <a:pt x="3548507" y="0"/>
                </a:lnTo>
                <a:close/>
              </a:path>
            </a:pathLst>
          </a:custGeom>
          <a:solidFill>
            <a:srgbClr val="FFFFFF"/>
          </a:solidFill>
        </p:spPr>
        <p:txBody>
          <a:bodyPr wrap="square" lIns="0" tIns="0" rIns="0" bIns="0" rtlCol="0"/>
          <a:lstStyle/>
          <a:p>
            <a:endParaRPr dirty="0"/>
          </a:p>
        </p:txBody>
      </p:sp>
      <p:sp>
        <p:nvSpPr>
          <p:cNvPr id="107" name="object 107"/>
          <p:cNvSpPr/>
          <p:nvPr/>
        </p:nvSpPr>
        <p:spPr>
          <a:xfrm>
            <a:off x="13049122" y="1543811"/>
            <a:ext cx="3641725" cy="833253"/>
          </a:xfrm>
          <a:custGeom>
            <a:avLst/>
            <a:gdLst/>
            <a:ahLst/>
            <a:cxnLst/>
            <a:rect l="l" t="t" r="r" b="b"/>
            <a:pathLst>
              <a:path w="3641725" h="559435">
                <a:moveTo>
                  <a:pt x="491617" y="93218"/>
                </a:moveTo>
                <a:lnTo>
                  <a:pt x="498949" y="56953"/>
                </a:lnTo>
                <a:lnTo>
                  <a:pt x="518937" y="27320"/>
                </a:lnTo>
                <a:lnTo>
                  <a:pt x="548570" y="7332"/>
                </a:lnTo>
                <a:lnTo>
                  <a:pt x="584834" y="0"/>
                </a:lnTo>
                <a:lnTo>
                  <a:pt x="1016634" y="0"/>
                </a:lnTo>
                <a:lnTo>
                  <a:pt x="1804161" y="0"/>
                </a:lnTo>
                <a:lnTo>
                  <a:pt x="3548507" y="0"/>
                </a:lnTo>
                <a:lnTo>
                  <a:pt x="3584771" y="7332"/>
                </a:lnTo>
                <a:lnTo>
                  <a:pt x="3614404" y="27320"/>
                </a:lnTo>
                <a:lnTo>
                  <a:pt x="3634392" y="56953"/>
                </a:lnTo>
                <a:lnTo>
                  <a:pt x="3641725" y="93218"/>
                </a:lnTo>
                <a:lnTo>
                  <a:pt x="3641725" y="233045"/>
                </a:lnTo>
                <a:lnTo>
                  <a:pt x="3641725" y="466090"/>
                </a:lnTo>
                <a:lnTo>
                  <a:pt x="3634392" y="502354"/>
                </a:lnTo>
                <a:lnTo>
                  <a:pt x="3614404" y="531987"/>
                </a:lnTo>
                <a:lnTo>
                  <a:pt x="3584771" y="551975"/>
                </a:lnTo>
                <a:lnTo>
                  <a:pt x="3548507" y="559308"/>
                </a:lnTo>
                <a:lnTo>
                  <a:pt x="1804161" y="559308"/>
                </a:lnTo>
                <a:lnTo>
                  <a:pt x="1016634" y="559308"/>
                </a:lnTo>
                <a:lnTo>
                  <a:pt x="584834" y="559308"/>
                </a:lnTo>
                <a:lnTo>
                  <a:pt x="548570" y="551975"/>
                </a:lnTo>
                <a:lnTo>
                  <a:pt x="518937" y="531987"/>
                </a:lnTo>
                <a:lnTo>
                  <a:pt x="498949" y="502354"/>
                </a:lnTo>
                <a:lnTo>
                  <a:pt x="491617" y="466090"/>
                </a:lnTo>
                <a:lnTo>
                  <a:pt x="491617" y="233045"/>
                </a:lnTo>
                <a:lnTo>
                  <a:pt x="0" y="229870"/>
                </a:lnTo>
                <a:lnTo>
                  <a:pt x="491617" y="93218"/>
                </a:lnTo>
                <a:close/>
              </a:path>
            </a:pathLst>
          </a:custGeom>
          <a:ln w="12192">
            <a:solidFill>
              <a:srgbClr val="000000"/>
            </a:solidFill>
          </a:ln>
        </p:spPr>
        <p:txBody>
          <a:bodyPr wrap="square" lIns="0" tIns="0" rIns="0" bIns="0" rtlCol="0"/>
          <a:lstStyle/>
          <a:p>
            <a:endParaRPr/>
          </a:p>
        </p:txBody>
      </p:sp>
      <p:sp>
        <p:nvSpPr>
          <p:cNvPr id="108" name="object 108"/>
          <p:cNvSpPr txBox="1"/>
          <p:nvPr/>
        </p:nvSpPr>
        <p:spPr>
          <a:xfrm>
            <a:off x="13648436" y="1608582"/>
            <a:ext cx="2806700" cy="646972"/>
          </a:xfrm>
          <a:prstGeom prst="rect">
            <a:avLst/>
          </a:prstGeom>
        </p:spPr>
        <p:txBody>
          <a:bodyPr vert="horz" wrap="square" lIns="0" tIns="31115" rIns="0" bIns="0" rtlCol="0">
            <a:spAutoFit/>
          </a:bodyPr>
          <a:lstStyle/>
          <a:p>
            <a:pPr marL="12700" marR="5080">
              <a:lnSpc>
                <a:spcPts val="1570"/>
              </a:lnSpc>
              <a:spcBef>
                <a:spcPts val="245"/>
              </a:spcBef>
            </a:pPr>
            <a:r>
              <a:rPr lang="ja-JP" altLang="en-US" sz="1400" spc="-20" dirty="0">
                <a:latin typeface="ＭＳ Ｐゴシック"/>
                <a:cs typeface="ＭＳ Ｐゴシック"/>
              </a:rPr>
              <a:t>例）</a:t>
            </a:r>
            <a:r>
              <a:rPr sz="1400" spc="-20" dirty="0" err="1">
                <a:latin typeface="ＭＳ Ｐゴシック"/>
                <a:cs typeface="ＭＳ Ｐゴシック"/>
              </a:rPr>
              <a:t>保守環境はシステム環境とアカウント</a:t>
            </a:r>
            <a:r>
              <a:rPr sz="1400" spc="-15" dirty="0" err="1">
                <a:latin typeface="ＭＳ Ｐゴシック"/>
                <a:cs typeface="ＭＳ Ｐゴシック"/>
              </a:rPr>
              <a:t>分離し、全自治体で共同利用します</a:t>
            </a:r>
            <a:r>
              <a:rPr sz="1400" spc="-15" dirty="0">
                <a:latin typeface="ＭＳ Ｐゴシック"/>
                <a:cs typeface="ＭＳ Ｐゴシック"/>
              </a:rPr>
              <a:t>。</a:t>
            </a:r>
            <a:endParaRPr sz="1400" dirty="0">
              <a:latin typeface="ＭＳ Ｐゴシック"/>
              <a:cs typeface="ＭＳ Ｐゴシック"/>
            </a:endParaRPr>
          </a:p>
        </p:txBody>
      </p:sp>
      <p:sp>
        <p:nvSpPr>
          <p:cNvPr id="110" name="object 110"/>
          <p:cNvSpPr/>
          <p:nvPr/>
        </p:nvSpPr>
        <p:spPr>
          <a:xfrm>
            <a:off x="15091409" y="523494"/>
            <a:ext cx="1363727" cy="311150"/>
          </a:xfrm>
          <a:custGeom>
            <a:avLst/>
            <a:gdLst/>
            <a:ahLst/>
            <a:cxnLst/>
            <a:rect l="l" t="t" r="r" b="b"/>
            <a:pathLst>
              <a:path w="765175" h="311150">
                <a:moveTo>
                  <a:pt x="0" y="310896"/>
                </a:moveTo>
                <a:lnTo>
                  <a:pt x="765048" y="310896"/>
                </a:lnTo>
                <a:lnTo>
                  <a:pt x="765048" y="0"/>
                </a:lnTo>
                <a:lnTo>
                  <a:pt x="0" y="0"/>
                </a:lnTo>
                <a:lnTo>
                  <a:pt x="0" y="310896"/>
                </a:lnTo>
                <a:close/>
              </a:path>
            </a:pathLst>
          </a:custGeom>
          <a:ln w="38099">
            <a:solidFill>
              <a:srgbClr val="FF0000"/>
            </a:solidFill>
            <a:prstDash val="sysDash"/>
          </a:ln>
        </p:spPr>
        <p:txBody>
          <a:bodyPr wrap="square" lIns="0" tIns="0" rIns="0" bIns="0" rtlCol="0"/>
          <a:lstStyle/>
          <a:p>
            <a:endParaRPr/>
          </a:p>
        </p:txBody>
      </p:sp>
      <p:sp>
        <p:nvSpPr>
          <p:cNvPr id="111" name="object 111"/>
          <p:cNvSpPr/>
          <p:nvPr/>
        </p:nvSpPr>
        <p:spPr>
          <a:xfrm>
            <a:off x="2416480" y="3218687"/>
            <a:ext cx="9851847" cy="4034154"/>
          </a:xfrm>
          <a:custGeom>
            <a:avLst/>
            <a:gdLst/>
            <a:ahLst/>
            <a:cxnLst/>
            <a:rect l="l" t="t" r="r" b="b"/>
            <a:pathLst>
              <a:path w="10625455" h="4034154">
                <a:moveTo>
                  <a:pt x="1969262" y="3406140"/>
                </a:moveTo>
                <a:lnTo>
                  <a:pt x="1962912" y="3393440"/>
                </a:lnTo>
                <a:lnTo>
                  <a:pt x="1931162" y="3329940"/>
                </a:lnTo>
                <a:lnTo>
                  <a:pt x="1893062" y="3406140"/>
                </a:lnTo>
                <a:lnTo>
                  <a:pt x="1924812" y="3406140"/>
                </a:lnTo>
                <a:lnTo>
                  <a:pt x="1924812" y="3773043"/>
                </a:lnTo>
                <a:lnTo>
                  <a:pt x="31750" y="3773043"/>
                </a:lnTo>
                <a:lnTo>
                  <a:pt x="31750" y="3957574"/>
                </a:lnTo>
                <a:lnTo>
                  <a:pt x="0" y="3957574"/>
                </a:lnTo>
                <a:lnTo>
                  <a:pt x="38100" y="4033774"/>
                </a:lnTo>
                <a:lnTo>
                  <a:pt x="69850" y="3970274"/>
                </a:lnTo>
                <a:lnTo>
                  <a:pt x="76200" y="3957574"/>
                </a:lnTo>
                <a:lnTo>
                  <a:pt x="44450" y="3957574"/>
                </a:lnTo>
                <a:lnTo>
                  <a:pt x="44450" y="3785743"/>
                </a:lnTo>
                <a:lnTo>
                  <a:pt x="1937512" y="3785743"/>
                </a:lnTo>
                <a:lnTo>
                  <a:pt x="1937512" y="3773043"/>
                </a:lnTo>
                <a:lnTo>
                  <a:pt x="1937512" y="3406140"/>
                </a:lnTo>
                <a:lnTo>
                  <a:pt x="1969262" y="3406140"/>
                </a:lnTo>
                <a:close/>
              </a:path>
              <a:path w="10625455" h="4034154">
                <a:moveTo>
                  <a:pt x="10625328" y="76200"/>
                </a:moveTo>
                <a:lnTo>
                  <a:pt x="10618978" y="63500"/>
                </a:lnTo>
                <a:lnTo>
                  <a:pt x="10587228" y="0"/>
                </a:lnTo>
                <a:lnTo>
                  <a:pt x="10549128" y="76200"/>
                </a:lnTo>
                <a:lnTo>
                  <a:pt x="10580878" y="76200"/>
                </a:lnTo>
                <a:lnTo>
                  <a:pt x="10580878" y="598170"/>
                </a:lnTo>
                <a:lnTo>
                  <a:pt x="10549128" y="598170"/>
                </a:lnTo>
                <a:lnTo>
                  <a:pt x="10587228" y="674370"/>
                </a:lnTo>
                <a:lnTo>
                  <a:pt x="10618978" y="610870"/>
                </a:lnTo>
                <a:lnTo>
                  <a:pt x="10625328" y="598170"/>
                </a:lnTo>
                <a:lnTo>
                  <a:pt x="10593578" y="598170"/>
                </a:lnTo>
                <a:lnTo>
                  <a:pt x="10593578" y="76200"/>
                </a:lnTo>
                <a:lnTo>
                  <a:pt x="10625328" y="76200"/>
                </a:lnTo>
                <a:close/>
              </a:path>
            </a:pathLst>
          </a:custGeom>
          <a:solidFill>
            <a:srgbClr val="000000"/>
          </a:solidFill>
        </p:spPr>
        <p:txBody>
          <a:bodyPr wrap="square" lIns="0" tIns="0" rIns="0" bIns="0" rtlCol="0"/>
          <a:lstStyle/>
          <a:p>
            <a:endParaRPr/>
          </a:p>
        </p:txBody>
      </p:sp>
      <p:sp>
        <p:nvSpPr>
          <p:cNvPr id="113" name="object 113"/>
          <p:cNvSpPr txBox="1"/>
          <p:nvPr/>
        </p:nvSpPr>
        <p:spPr>
          <a:xfrm>
            <a:off x="15221283" y="570558"/>
            <a:ext cx="1140813" cy="197490"/>
          </a:xfrm>
          <a:prstGeom prst="rect">
            <a:avLst/>
          </a:prstGeom>
        </p:spPr>
        <p:txBody>
          <a:bodyPr vert="horz" wrap="square" lIns="0" tIns="12700" rIns="0" bIns="0" rtlCol="0">
            <a:spAutoFit/>
          </a:bodyPr>
          <a:lstStyle/>
          <a:p>
            <a:pPr marL="12700">
              <a:lnSpc>
                <a:spcPct val="100000"/>
              </a:lnSpc>
              <a:spcBef>
                <a:spcPts val="100"/>
              </a:spcBef>
            </a:pPr>
            <a:r>
              <a:rPr lang="ja-JP" altLang="en-US" sz="1200" spc="-10" dirty="0">
                <a:solidFill>
                  <a:srgbClr val="FF0000"/>
                </a:solidFill>
                <a:latin typeface="ＭＳ Ｐゴシック"/>
                <a:cs typeface="ＭＳ Ｐゴシック"/>
              </a:rPr>
              <a:t>事業者</a:t>
            </a:r>
            <a:r>
              <a:rPr sz="1200" spc="-10" dirty="0">
                <a:solidFill>
                  <a:srgbClr val="FF0000"/>
                </a:solidFill>
                <a:latin typeface="ＭＳ Ｐゴシック"/>
                <a:cs typeface="ＭＳ Ｐゴシック"/>
              </a:rPr>
              <a:t>責任範囲</a:t>
            </a:r>
            <a:endParaRPr sz="1200" dirty="0">
              <a:solidFill>
                <a:srgbClr val="FF0000"/>
              </a:solidFill>
              <a:latin typeface="ＭＳ Ｐゴシック"/>
              <a:cs typeface="ＭＳ Ｐゴシック"/>
            </a:endParaRPr>
          </a:p>
        </p:txBody>
      </p:sp>
      <p:sp>
        <p:nvSpPr>
          <p:cNvPr id="114" name="object 114"/>
          <p:cNvSpPr txBox="1"/>
          <p:nvPr/>
        </p:nvSpPr>
        <p:spPr>
          <a:xfrm>
            <a:off x="1639950" y="7329678"/>
            <a:ext cx="1529715" cy="513080"/>
          </a:xfrm>
          <a:prstGeom prst="rect">
            <a:avLst/>
          </a:prstGeom>
        </p:spPr>
        <p:txBody>
          <a:bodyPr vert="horz" wrap="square" lIns="0" tIns="12065" rIns="0" bIns="0" rtlCol="0">
            <a:spAutoFit/>
          </a:bodyPr>
          <a:lstStyle/>
          <a:p>
            <a:pPr marL="12700">
              <a:lnSpc>
                <a:spcPct val="100000"/>
              </a:lnSpc>
              <a:spcBef>
                <a:spcPts val="95"/>
              </a:spcBef>
            </a:pPr>
            <a:r>
              <a:rPr sz="1600" spc="-30" dirty="0">
                <a:latin typeface="ＭＳ Ｐゴシック"/>
                <a:cs typeface="ＭＳ Ｐゴシック"/>
              </a:rPr>
              <a:t>ガバメントクラウド</a:t>
            </a:r>
            <a:endParaRPr sz="1600" dirty="0">
              <a:latin typeface="ＭＳ Ｐゴシック"/>
              <a:cs typeface="ＭＳ Ｐゴシック"/>
            </a:endParaRPr>
          </a:p>
          <a:p>
            <a:pPr marL="12700">
              <a:lnSpc>
                <a:spcPct val="100000"/>
              </a:lnSpc>
            </a:pPr>
            <a:r>
              <a:rPr sz="1600" spc="-10" dirty="0">
                <a:latin typeface="ＭＳ Ｐゴシック"/>
                <a:cs typeface="ＭＳ Ｐゴシック"/>
              </a:rPr>
              <a:t>（</a:t>
            </a:r>
            <a:r>
              <a:rPr sz="1600" spc="-25" dirty="0">
                <a:latin typeface="ＭＳ Ｐゴシック"/>
                <a:cs typeface="ＭＳ Ｐゴシック"/>
              </a:rPr>
              <a:t>他</a:t>
            </a:r>
            <a:r>
              <a:rPr sz="1600" spc="-20" dirty="0">
                <a:latin typeface="Arial"/>
                <a:cs typeface="Arial"/>
              </a:rPr>
              <a:t>CSP</a:t>
            </a:r>
            <a:r>
              <a:rPr sz="1600" spc="-20" dirty="0">
                <a:latin typeface="ＭＳ Ｐゴシック"/>
                <a:cs typeface="ＭＳ Ｐゴシック"/>
              </a:rPr>
              <a:t>）</a:t>
            </a:r>
            <a:endParaRPr sz="1600" dirty="0">
              <a:latin typeface="ＭＳ Ｐゴシック"/>
              <a:cs typeface="ＭＳ Ｐゴシック"/>
            </a:endParaRPr>
          </a:p>
        </p:txBody>
      </p:sp>
      <p:sp>
        <p:nvSpPr>
          <p:cNvPr id="116" name="object 116"/>
          <p:cNvSpPr/>
          <p:nvPr/>
        </p:nvSpPr>
        <p:spPr>
          <a:xfrm>
            <a:off x="2470630" y="7675117"/>
            <a:ext cx="3032760" cy="1789430"/>
          </a:xfrm>
          <a:custGeom>
            <a:avLst/>
            <a:gdLst/>
            <a:ahLst/>
            <a:cxnLst/>
            <a:rect l="l" t="t" r="r" b="b"/>
            <a:pathLst>
              <a:path w="3032760" h="1789429">
                <a:moveTo>
                  <a:pt x="2751582" y="101853"/>
                </a:moveTo>
                <a:lnTo>
                  <a:pt x="281178" y="101853"/>
                </a:lnTo>
                <a:lnTo>
                  <a:pt x="235562" y="105533"/>
                </a:lnTo>
                <a:lnTo>
                  <a:pt x="192292" y="116185"/>
                </a:lnTo>
                <a:lnTo>
                  <a:pt x="151946" y="133232"/>
                </a:lnTo>
                <a:lnTo>
                  <a:pt x="115104" y="156096"/>
                </a:lnTo>
                <a:lnTo>
                  <a:pt x="82343" y="184197"/>
                </a:lnTo>
                <a:lnTo>
                  <a:pt x="54242" y="216958"/>
                </a:lnTo>
                <a:lnTo>
                  <a:pt x="31378" y="253800"/>
                </a:lnTo>
                <a:lnTo>
                  <a:pt x="14331" y="294146"/>
                </a:lnTo>
                <a:lnTo>
                  <a:pt x="3679" y="337416"/>
                </a:lnTo>
                <a:lnTo>
                  <a:pt x="0" y="383031"/>
                </a:lnTo>
                <a:lnTo>
                  <a:pt x="0" y="1507743"/>
                </a:lnTo>
                <a:lnTo>
                  <a:pt x="3679" y="1553350"/>
                </a:lnTo>
                <a:lnTo>
                  <a:pt x="14331" y="1596615"/>
                </a:lnTo>
                <a:lnTo>
                  <a:pt x="31378" y="1636958"/>
                </a:lnTo>
                <a:lnTo>
                  <a:pt x="54242" y="1673800"/>
                </a:lnTo>
                <a:lnTo>
                  <a:pt x="82343" y="1706564"/>
                </a:lnTo>
                <a:lnTo>
                  <a:pt x="115104" y="1734668"/>
                </a:lnTo>
                <a:lnTo>
                  <a:pt x="151946" y="1757536"/>
                </a:lnTo>
                <a:lnTo>
                  <a:pt x="192292" y="1774586"/>
                </a:lnTo>
                <a:lnTo>
                  <a:pt x="235562" y="1785241"/>
                </a:lnTo>
                <a:lnTo>
                  <a:pt x="281178" y="1788921"/>
                </a:lnTo>
                <a:lnTo>
                  <a:pt x="2751582" y="1788921"/>
                </a:lnTo>
                <a:lnTo>
                  <a:pt x="2797197" y="1785241"/>
                </a:lnTo>
                <a:lnTo>
                  <a:pt x="2840467" y="1774586"/>
                </a:lnTo>
                <a:lnTo>
                  <a:pt x="2880813" y="1757536"/>
                </a:lnTo>
                <a:lnTo>
                  <a:pt x="2917655" y="1734668"/>
                </a:lnTo>
                <a:lnTo>
                  <a:pt x="2950416" y="1706564"/>
                </a:lnTo>
                <a:lnTo>
                  <a:pt x="2978517" y="1673800"/>
                </a:lnTo>
                <a:lnTo>
                  <a:pt x="3001381" y="1636958"/>
                </a:lnTo>
                <a:lnTo>
                  <a:pt x="3018428" y="1596615"/>
                </a:lnTo>
                <a:lnTo>
                  <a:pt x="3029080" y="1553350"/>
                </a:lnTo>
                <a:lnTo>
                  <a:pt x="3032760" y="1507743"/>
                </a:lnTo>
                <a:lnTo>
                  <a:pt x="3032760" y="383031"/>
                </a:lnTo>
                <a:lnTo>
                  <a:pt x="3029080" y="337416"/>
                </a:lnTo>
                <a:lnTo>
                  <a:pt x="3018428" y="294146"/>
                </a:lnTo>
                <a:lnTo>
                  <a:pt x="3001381" y="253800"/>
                </a:lnTo>
                <a:lnTo>
                  <a:pt x="2978517" y="216958"/>
                </a:lnTo>
                <a:lnTo>
                  <a:pt x="2950416" y="184197"/>
                </a:lnTo>
                <a:lnTo>
                  <a:pt x="2917655" y="156096"/>
                </a:lnTo>
                <a:lnTo>
                  <a:pt x="2880813" y="133232"/>
                </a:lnTo>
                <a:lnTo>
                  <a:pt x="2840467" y="116185"/>
                </a:lnTo>
                <a:lnTo>
                  <a:pt x="2797197" y="105533"/>
                </a:lnTo>
                <a:lnTo>
                  <a:pt x="2751582" y="101853"/>
                </a:lnTo>
                <a:close/>
              </a:path>
              <a:path w="3032760" h="1789429">
                <a:moveTo>
                  <a:pt x="262636" y="0"/>
                </a:moveTo>
                <a:lnTo>
                  <a:pt x="505460" y="101853"/>
                </a:lnTo>
                <a:lnTo>
                  <a:pt x="1263650" y="101853"/>
                </a:lnTo>
                <a:lnTo>
                  <a:pt x="262636" y="0"/>
                </a:lnTo>
                <a:close/>
              </a:path>
            </a:pathLst>
          </a:custGeom>
          <a:solidFill>
            <a:srgbClr val="FFFFFF"/>
          </a:solidFill>
        </p:spPr>
        <p:txBody>
          <a:bodyPr wrap="square" lIns="0" tIns="0" rIns="0" bIns="0" rtlCol="0"/>
          <a:lstStyle/>
          <a:p>
            <a:endParaRPr/>
          </a:p>
        </p:txBody>
      </p:sp>
      <p:sp>
        <p:nvSpPr>
          <p:cNvPr id="117" name="object 117"/>
          <p:cNvSpPr/>
          <p:nvPr/>
        </p:nvSpPr>
        <p:spPr>
          <a:xfrm>
            <a:off x="2463163" y="7674988"/>
            <a:ext cx="3032760" cy="1789430"/>
          </a:xfrm>
          <a:custGeom>
            <a:avLst/>
            <a:gdLst/>
            <a:ahLst/>
            <a:cxnLst/>
            <a:rect l="l" t="t" r="r" b="b"/>
            <a:pathLst>
              <a:path w="3032760" h="1789429">
                <a:moveTo>
                  <a:pt x="0" y="383031"/>
                </a:moveTo>
                <a:lnTo>
                  <a:pt x="3679" y="337416"/>
                </a:lnTo>
                <a:lnTo>
                  <a:pt x="14331" y="294146"/>
                </a:lnTo>
                <a:lnTo>
                  <a:pt x="31378" y="253800"/>
                </a:lnTo>
                <a:lnTo>
                  <a:pt x="54242" y="216958"/>
                </a:lnTo>
                <a:lnTo>
                  <a:pt x="82343" y="184197"/>
                </a:lnTo>
                <a:lnTo>
                  <a:pt x="115104" y="156096"/>
                </a:lnTo>
                <a:lnTo>
                  <a:pt x="151946" y="133232"/>
                </a:lnTo>
                <a:lnTo>
                  <a:pt x="192292" y="116185"/>
                </a:lnTo>
                <a:lnTo>
                  <a:pt x="235562" y="105533"/>
                </a:lnTo>
                <a:lnTo>
                  <a:pt x="281178" y="101853"/>
                </a:lnTo>
                <a:lnTo>
                  <a:pt x="505460" y="101853"/>
                </a:lnTo>
                <a:lnTo>
                  <a:pt x="262636" y="0"/>
                </a:lnTo>
                <a:lnTo>
                  <a:pt x="1263650" y="101853"/>
                </a:lnTo>
                <a:lnTo>
                  <a:pt x="2751582" y="101853"/>
                </a:lnTo>
                <a:lnTo>
                  <a:pt x="2797197" y="105533"/>
                </a:lnTo>
                <a:lnTo>
                  <a:pt x="2840467" y="116185"/>
                </a:lnTo>
                <a:lnTo>
                  <a:pt x="2880813" y="133232"/>
                </a:lnTo>
                <a:lnTo>
                  <a:pt x="2917655" y="156096"/>
                </a:lnTo>
                <a:lnTo>
                  <a:pt x="2950416" y="184197"/>
                </a:lnTo>
                <a:lnTo>
                  <a:pt x="2978517" y="216958"/>
                </a:lnTo>
                <a:lnTo>
                  <a:pt x="3001381" y="253800"/>
                </a:lnTo>
                <a:lnTo>
                  <a:pt x="3018428" y="294146"/>
                </a:lnTo>
                <a:lnTo>
                  <a:pt x="3029080" y="337416"/>
                </a:lnTo>
                <a:lnTo>
                  <a:pt x="3032760" y="383031"/>
                </a:lnTo>
                <a:lnTo>
                  <a:pt x="3032760" y="804798"/>
                </a:lnTo>
                <a:lnTo>
                  <a:pt x="3032760" y="1507743"/>
                </a:lnTo>
                <a:lnTo>
                  <a:pt x="3029080" y="1553350"/>
                </a:lnTo>
                <a:lnTo>
                  <a:pt x="3018428" y="1596615"/>
                </a:lnTo>
                <a:lnTo>
                  <a:pt x="3001381" y="1636958"/>
                </a:lnTo>
                <a:lnTo>
                  <a:pt x="2978517" y="1673800"/>
                </a:lnTo>
                <a:lnTo>
                  <a:pt x="2950416" y="1706564"/>
                </a:lnTo>
                <a:lnTo>
                  <a:pt x="2917655" y="1734668"/>
                </a:lnTo>
                <a:lnTo>
                  <a:pt x="2880813" y="1757536"/>
                </a:lnTo>
                <a:lnTo>
                  <a:pt x="2840467" y="1774586"/>
                </a:lnTo>
                <a:lnTo>
                  <a:pt x="2797197" y="1785241"/>
                </a:lnTo>
                <a:lnTo>
                  <a:pt x="2751582" y="1788921"/>
                </a:lnTo>
                <a:lnTo>
                  <a:pt x="1263650" y="1788921"/>
                </a:lnTo>
                <a:lnTo>
                  <a:pt x="505460" y="1788921"/>
                </a:lnTo>
                <a:lnTo>
                  <a:pt x="281178" y="1788921"/>
                </a:lnTo>
                <a:lnTo>
                  <a:pt x="235562" y="1785241"/>
                </a:lnTo>
                <a:lnTo>
                  <a:pt x="192292" y="1774586"/>
                </a:lnTo>
                <a:lnTo>
                  <a:pt x="151946" y="1757536"/>
                </a:lnTo>
                <a:lnTo>
                  <a:pt x="115104" y="1734668"/>
                </a:lnTo>
                <a:lnTo>
                  <a:pt x="82343" y="1706564"/>
                </a:lnTo>
                <a:lnTo>
                  <a:pt x="54242" y="1673800"/>
                </a:lnTo>
                <a:lnTo>
                  <a:pt x="31378" y="1636958"/>
                </a:lnTo>
                <a:lnTo>
                  <a:pt x="14331" y="1596615"/>
                </a:lnTo>
                <a:lnTo>
                  <a:pt x="3679" y="1553350"/>
                </a:lnTo>
                <a:lnTo>
                  <a:pt x="0" y="1507743"/>
                </a:lnTo>
                <a:lnTo>
                  <a:pt x="0" y="804798"/>
                </a:lnTo>
                <a:lnTo>
                  <a:pt x="0" y="383031"/>
                </a:lnTo>
                <a:close/>
              </a:path>
            </a:pathLst>
          </a:custGeom>
          <a:ln w="12192">
            <a:solidFill>
              <a:srgbClr val="000000"/>
            </a:solidFill>
          </a:ln>
        </p:spPr>
        <p:txBody>
          <a:bodyPr wrap="square" lIns="0" tIns="0" rIns="0" bIns="0" rtlCol="0"/>
          <a:lstStyle/>
          <a:p>
            <a:endParaRPr/>
          </a:p>
        </p:txBody>
      </p:sp>
      <p:sp>
        <p:nvSpPr>
          <p:cNvPr id="118" name="object 118"/>
          <p:cNvSpPr txBox="1"/>
          <p:nvPr/>
        </p:nvSpPr>
        <p:spPr>
          <a:xfrm>
            <a:off x="2572892" y="7898638"/>
            <a:ext cx="2696845" cy="1305486"/>
          </a:xfrm>
          <a:prstGeom prst="rect">
            <a:avLst/>
          </a:prstGeom>
        </p:spPr>
        <p:txBody>
          <a:bodyPr vert="horz" wrap="square" lIns="0" tIns="12700" rIns="0" bIns="0" rtlCol="0">
            <a:spAutoFit/>
          </a:bodyPr>
          <a:lstStyle/>
          <a:p>
            <a:pPr marL="12700" marR="80645">
              <a:lnSpc>
                <a:spcPct val="100000"/>
              </a:lnSpc>
              <a:spcBef>
                <a:spcPts val="100"/>
              </a:spcBef>
            </a:pPr>
            <a:r>
              <a:rPr lang="ja-JP" altLang="en-US" sz="1400" spc="-15" dirty="0">
                <a:latin typeface="ＭＳ Ｐゴシック"/>
                <a:cs typeface="ＭＳ Ｐゴシック"/>
              </a:rPr>
              <a:t>例）</a:t>
            </a:r>
            <a:r>
              <a:rPr sz="1400" spc="-15" dirty="0" err="1">
                <a:latin typeface="ＭＳ Ｐゴシック"/>
                <a:cs typeface="ＭＳ Ｐゴシック"/>
              </a:rPr>
              <a:t>ガバメントクラウド接続</a:t>
            </a:r>
            <a:r>
              <a:rPr sz="1400" spc="500" dirty="0">
                <a:latin typeface="ＭＳ Ｐゴシック"/>
                <a:cs typeface="ＭＳ Ｐゴシック"/>
              </a:rPr>
              <a:t> </a:t>
            </a:r>
            <a:r>
              <a:rPr sz="1400" spc="-20" dirty="0">
                <a:latin typeface="ＭＳ Ｐゴシック"/>
                <a:cs typeface="ＭＳ Ｐゴシック"/>
              </a:rPr>
              <a:t>サービスの運用管理補助は行いま</a:t>
            </a:r>
            <a:r>
              <a:rPr sz="1400" spc="-10" dirty="0">
                <a:latin typeface="ＭＳ Ｐゴシック"/>
                <a:cs typeface="ＭＳ Ｐゴシック"/>
              </a:rPr>
              <a:t>せんので、ガバメントクラ</a:t>
            </a:r>
            <a:r>
              <a:rPr sz="1400" spc="-20" dirty="0">
                <a:latin typeface="ＭＳ Ｐゴシック"/>
                <a:cs typeface="ＭＳ Ｐゴシック"/>
              </a:rPr>
              <a:t>ウドとの通信設定については自治</a:t>
            </a:r>
            <a:r>
              <a:rPr sz="1400" spc="-15" dirty="0">
                <a:latin typeface="ＭＳ Ｐゴシック"/>
                <a:cs typeface="ＭＳ Ｐゴシック"/>
              </a:rPr>
              <a:t>体側作業となります。通信設定に必</a:t>
            </a:r>
            <a:r>
              <a:rPr sz="1400" spc="-20" dirty="0">
                <a:latin typeface="ＭＳ Ｐゴシック"/>
                <a:cs typeface="ＭＳ Ｐゴシック"/>
              </a:rPr>
              <a:t>要なアドレス情報等については提供</a:t>
            </a:r>
            <a:r>
              <a:rPr sz="1400" spc="-15" dirty="0">
                <a:latin typeface="ＭＳ Ｐゴシック"/>
                <a:cs typeface="ＭＳ Ｐゴシック"/>
              </a:rPr>
              <a:t>いたします。</a:t>
            </a:r>
            <a:endParaRPr sz="1400" dirty="0">
              <a:latin typeface="ＭＳ Ｐゴシック"/>
              <a:cs typeface="ＭＳ Ｐゴシック"/>
            </a:endParaRPr>
          </a:p>
        </p:txBody>
      </p:sp>
      <p:sp>
        <p:nvSpPr>
          <p:cNvPr id="119" name="object 119"/>
          <p:cNvSpPr txBox="1"/>
          <p:nvPr/>
        </p:nvSpPr>
        <p:spPr>
          <a:xfrm>
            <a:off x="39623" y="536448"/>
            <a:ext cx="6196965" cy="954405"/>
          </a:xfrm>
          <a:prstGeom prst="rect">
            <a:avLst/>
          </a:prstGeom>
          <a:ln w="3175">
            <a:solidFill>
              <a:srgbClr val="000000"/>
            </a:solidFill>
          </a:ln>
        </p:spPr>
        <p:txBody>
          <a:bodyPr vert="horz" wrap="square" lIns="0" tIns="46355" rIns="0" bIns="0" rtlCol="0">
            <a:spAutoFit/>
          </a:bodyPr>
          <a:lstStyle/>
          <a:p>
            <a:pPr marL="91440">
              <a:lnSpc>
                <a:spcPct val="100000"/>
              </a:lnSpc>
              <a:spcBef>
                <a:spcPts val="365"/>
              </a:spcBef>
            </a:pPr>
            <a:r>
              <a:rPr sz="1400" spc="-20" dirty="0">
                <a:solidFill>
                  <a:srgbClr val="FF0000"/>
                </a:solidFill>
                <a:latin typeface="Meiryo UI"/>
                <a:cs typeface="Meiryo UI"/>
              </a:rPr>
              <a:t>※構成図には以下の内容について必ず記載してください。</a:t>
            </a:r>
            <a:endParaRPr sz="1400" dirty="0">
              <a:latin typeface="Meiryo UI"/>
              <a:cs typeface="Meiryo UI"/>
            </a:endParaRPr>
          </a:p>
          <a:p>
            <a:pPr marL="91440">
              <a:lnSpc>
                <a:spcPct val="100000"/>
              </a:lnSpc>
            </a:pPr>
            <a:r>
              <a:rPr sz="1400" spc="-20" dirty="0">
                <a:solidFill>
                  <a:srgbClr val="FF0000"/>
                </a:solidFill>
                <a:latin typeface="Meiryo UI"/>
                <a:cs typeface="Meiryo UI"/>
              </a:rPr>
              <a:t>①共同利用方式の場合、各自治体環境、保守環境等の分離方法についての考え方</a:t>
            </a:r>
            <a:endParaRPr sz="1400" dirty="0">
              <a:latin typeface="Meiryo UI"/>
              <a:cs typeface="Meiryo UI"/>
            </a:endParaRPr>
          </a:p>
          <a:p>
            <a:pPr marL="91440">
              <a:lnSpc>
                <a:spcPct val="100000"/>
              </a:lnSpc>
            </a:pPr>
            <a:r>
              <a:rPr sz="1400" dirty="0">
                <a:solidFill>
                  <a:srgbClr val="FF0000"/>
                </a:solidFill>
                <a:latin typeface="Meiryo UI"/>
                <a:cs typeface="Meiryo UI"/>
              </a:rPr>
              <a:t>②同一CSP</a:t>
            </a:r>
            <a:r>
              <a:rPr sz="1400" spc="-20" dirty="0">
                <a:solidFill>
                  <a:srgbClr val="FF0000"/>
                </a:solidFill>
                <a:latin typeface="Meiryo UI"/>
                <a:cs typeface="Meiryo UI"/>
              </a:rPr>
              <a:t>内の他ベンダー環境への通信に関する考え方</a:t>
            </a:r>
            <a:endParaRPr sz="1400" dirty="0">
              <a:latin typeface="Meiryo UI"/>
              <a:cs typeface="Meiryo UI"/>
            </a:endParaRPr>
          </a:p>
          <a:p>
            <a:pPr marL="91440">
              <a:lnSpc>
                <a:spcPct val="100000"/>
              </a:lnSpc>
            </a:pPr>
            <a:r>
              <a:rPr sz="1400" spc="-25" dirty="0">
                <a:solidFill>
                  <a:srgbClr val="FF0000"/>
                </a:solidFill>
                <a:latin typeface="Meiryo UI"/>
                <a:cs typeface="Meiryo UI"/>
              </a:rPr>
              <a:t>③マルチクラウド環境となった場合の他クラウドへの通信に関する考え方</a:t>
            </a:r>
            <a:endParaRPr sz="1400" dirty="0">
              <a:latin typeface="Meiryo UI"/>
              <a:cs typeface="Meiryo UI"/>
            </a:endParaRPr>
          </a:p>
        </p:txBody>
      </p:sp>
      <p:sp>
        <p:nvSpPr>
          <p:cNvPr id="120" name="object 120"/>
          <p:cNvSpPr txBox="1"/>
          <p:nvPr/>
        </p:nvSpPr>
        <p:spPr>
          <a:xfrm>
            <a:off x="50393" y="44323"/>
            <a:ext cx="4702175" cy="330835"/>
          </a:xfrm>
          <a:prstGeom prst="rect">
            <a:avLst/>
          </a:prstGeom>
        </p:spPr>
        <p:txBody>
          <a:bodyPr vert="horz" wrap="square" lIns="0" tIns="12700" rIns="0" bIns="0" rtlCol="0">
            <a:spAutoFit/>
          </a:bodyPr>
          <a:lstStyle/>
          <a:p>
            <a:pPr marL="12700">
              <a:lnSpc>
                <a:spcPct val="100000"/>
              </a:lnSpc>
              <a:spcBef>
                <a:spcPts val="100"/>
              </a:spcBef>
              <a:tabLst>
                <a:tab pos="941705" algn="l"/>
              </a:tabLst>
            </a:pPr>
            <a:r>
              <a:rPr sz="2000">
                <a:latin typeface="Meiryo UI"/>
                <a:cs typeface="Meiryo UI"/>
              </a:rPr>
              <a:t>別紙</a:t>
            </a:r>
            <a:r>
              <a:rPr lang="en-US" sz="2000" dirty="0">
                <a:latin typeface="Meiryo UI"/>
                <a:cs typeface="Meiryo UI"/>
              </a:rPr>
              <a:t>5</a:t>
            </a:r>
            <a:r>
              <a:rPr lang="en-US" sz="2000">
                <a:latin typeface="Meiryo UI"/>
                <a:cs typeface="Meiryo UI"/>
              </a:rPr>
              <a:t> </a:t>
            </a:r>
            <a:r>
              <a:rPr sz="2000" dirty="0" err="1">
                <a:latin typeface="Meiryo UI"/>
                <a:cs typeface="Meiryo UI"/>
              </a:rPr>
              <a:t>ガバ</a:t>
            </a:r>
            <a:r>
              <a:rPr sz="2000" spc="-10" dirty="0" err="1">
                <a:latin typeface="Meiryo UI"/>
                <a:cs typeface="Meiryo UI"/>
              </a:rPr>
              <a:t>メントク</a:t>
            </a:r>
            <a:r>
              <a:rPr sz="2000" spc="-15" dirty="0" err="1">
                <a:latin typeface="Meiryo UI"/>
                <a:cs typeface="Meiryo UI"/>
              </a:rPr>
              <a:t>ラ</a:t>
            </a:r>
            <a:r>
              <a:rPr sz="2000" spc="-10" dirty="0" err="1">
                <a:latin typeface="Meiryo UI"/>
                <a:cs typeface="Meiryo UI"/>
              </a:rPr>
              <a:t>ウドサー</a:t>
            </a:r>
            <a:r>
              <a:rPr sz="2000" dirty="0" err="1">
                <a:latin typeface="Meiryo UI"/>
                <a:cs typeface="Meiryo UI"/>
              </a:rPr>
              <a:t>ビス構成記載</a:t>
            </a:r>
            <a:r>
              <a:rPr sz="2000" spc="-50" dirty="0" err="1">
                <a:latin typeface="Meiryo UI"/>
                <a:cs typeface="Meiryo UI"/>
              </a:rPr>
              <a:t>例</a:t>
            </a:r>
            <a:endParaRPr sz="2000" dirty="0">
              <a:latin typeface="Meiryo UI"/>
              <a:cs typeface="Meiryo UI"/>
            </a:endParaRPr>
          </a:p>
        </p:txBody>
      </p:sp>
      <p:pic>
        <p:nvPicPr>
          <p:cNvPr id="121" name="object 46">
            <a:extLst>
              <a:ext uri="{FF2B5EF4-FFF2-40B4-BE49-F238E27FC236}">
                <a16:creationId xmlns:a16="http://schemas.microsoft.com/office/drawing/2014/main" id="{DCB45CBD-AB5F-E754-A2EB-22AE155B8B6A}"/>
              </a:ext>
            </a:extLst>
          </p:cNvPr>
          <p:cNvPicPr/>
          <p:nvPr/>
        </p:nvPicPr>
        <p:blipFill>
          <a:blip r:embed="rId3" cstate="print"/>
          <a:stretch>
            <a:fillRect/>
          </a:stretch>
        </p:blipFill>
        <p:spPr>
          <a:xfrm>
            <a:off x="6333743" y="522730"/>
            <a:ext cx="449579" cy="449579"/>
          </a:xfrm>
          <a:prstGeom prst="rect">
            <a:avLst/>
          </a:prstGeom>
        </p:spPr>
      </p:pic>
      <p:pic>
        <p:nvPicPr>
          <p:cNvPr id="123" name="グラフィックス 122">
            <a:extLst>
              <a:ext uri="{FF2B5EF4-FFF2-40B4-BE49-F238E27FC236}">
                <a16:creationId xmlns:a16="http://schemas.microsoft.com/office/drawing/2014/main" id="{9DBF2A79-7A4B-A147-74CB-1507941A83D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609598" y="2424862"/>
            <a:ext cx="423949" cy="423949"/>
          </a:xfrm>
          <a:prstGeom prst="rect">
            <a:avLst/>
          </a:prstGeom>
        </p:spPr>
      </p:pic>
      <p:pic>
        <p:nvPicPr>
          <p:cNvPr id="124" name="グラフィックス 123">
            <a:extLst>
              <a:ext uri="{FF2B5EF4-FFF2-40B4-BE49-F238E27FC236}">
                <a16:creationId xmlns:a16="http://schemas.microsoft.com/office/drawing/2014/main" id="{861AB0AB-07D3-218E-6B45-AA5220F44A9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245978" y="2424862"/>
            <a:ext cx="423949" cy="423949"/>
          </a:xfrm>
          <a:prstGeom prst="rect">
            <a:avLst/>
          </a:prstGeom>
        </p:spPr>
      </p:pic>
      <p:cxnSp>
        <p:nvCxnSpPr>
          <p:cNvPr id="126" name="直線矢印コネクタ 125">
            <a:extLst>
              <a:ext uri="{FF2B5EF4-FFF2-40B4-BE49-F238E27FC236}">
                <a16:creationId xmlns:a16="http://schemas.microsoft.com/office/drawing/2014/main" id="{081F176A-C3FB-8DC5-C78E-6FEF125AD136}"/>
              </a:ext>
            </a:extLst>
          </p:cNvPr>
          <p:cNvCxnSpPr>
            <a:stCxn id="123" idx="3"/>
            <a:endCxn id="124" idx="1"/>
          </p:cNvCxnSpPr>
          <p:nvPr/>
        </p:nvCxnSpPr>
        <p:spPr>
          <a:xfrm>
            <a:off x="2033547" y="2636837"/>
            <a:ext cx="2212431"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27" name="直線矢印コネクタ 126">
            <a:extLst>
              <a:ext uri="{FF2B5EF4-FFF2-40B4-BE49-F238E27FC236}">
                <a16:creationId xmlns:a16="http://schemas.microsoft.com/office/drawing/2014/main" id="{7E04F84D-C9E4-9341-B58A-C7B647B2449A}"/>
              </a:ext>
            </a:extLst>
          </p:cNvPr>
          <p:cNvCxnSpPr>
            <a:cxnSpLocks/>
            <a:stCxn id="124" idx="3"/>
            <a:endCxn id="129" idx="1"/>
          </p:cNvCxnSpPr>
          <p:nvPr/>
        </p:nvCxnSpPr>
        <p:spPr>
          <a:xfrm>
            <a:off x="4669927" y="2636837"/>
            <a:ext cx="3297648"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pic>
        <p:nvPicPr>
          <p:cNvPr id="129" name="グラフィックス 128">
            <a:extLst>
              <a:ext uri="{FF2B5EF4-FFF2-40B4-BE49-F238E27FC236}">
                <a16:creationId xmlns:a16="http://schemas.microsoft.com/office/drawing/2014/main" id="{55F77A0E-E79B-A579-E5B8-183ACE810EC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967575" y="2424862"/>
            <a:ext cx="423949" cy="423949"/>
          </a:xfrm>
          <a:prstGeom prst="rect">
            <a:avLst/>
          </a:prstGeom>
        </p:spPr>
      </p:pic>
      <p:pic>
        <p:nvPicPr>
          <p:cNvPr id="132" name="グラフィックス 131">
            <a:extLst>
              <a:ext uri="{FF2B5EF4-FFF2-40B4-BE49-F238E27FC236}">
                <a16:creationId xmlns:a16="http://schemas.microsoft.com/office/drawing/2014/main" id="{6D8A7203-6D7D-0FDF-D954-02BFED48D91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609598" y="4377849"/>
            <a:ext cx="423949" cy="423949"/>
          </a:xfrm>
          <a:prstGeom prst="rect">
            <a:avLst/>
          </a:prstGeom>
        </p:spPr>
      </p:pic>
      <p:pic>
        <p:nvPicPr>
          <p:cNvPr id="133" name="グラフィックス 132">
            <a:extLst>
              <a:ext uri="{FF2B5EF4-FFF2-40B4-BE49-F238E27FC236}">
                <a16:creationId xmlns:a16="http://schemas.microsoft.com/office/drawing/2014/main" id="{595E108E-3EDF-7B5B-AD36-729DBFC7705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038600" y="4377849"/>
            <a:ext cx="423949" cy="423949"/>
          </a:xfrm>
          <a:prstGeom prst="rect">
            <a:avLst/>
          </a:prstGeom>
        </p:spPr>
      </p:pic>
      <p:cxnSp>
        <p:nvCxnSpPr>
          <p:cNvPr id="134" name="直線矢印コネクタ 133">
            <a:extLst>
              <a:ext uri="{FF2B5EF4-FFF2-40B4-BE49-F238E27FC236}">
                <a16:creationId xmlns:a16="http://schemas.microsoft.com/office/drawing/2014/main" id="{8D4A8190-588D-6FCB-E3D3-C06153BA96E4}"/>
              </a:ext>
            </a:extLst>
          </p:cNvPr>
          <p:cNvCxnSpPr>
            <a:stCxn id="132" idx="3"/>
            <a:endCxn id="133" idx="1"/>
          </p:cNvCxnSpPr>
          <p:nvPr/>
        </p:nvCxnSpPr>
        <p:spPr>
          <a:xfrm>
            <a:off x="2033547" y="4589824"/>
            <a:ext cx="200505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35" name="直線矢印コネクタ 134">
            <a:extLst>
              <a:ext uri="{FF2B5EF4-FFF2-40B4-BE49-F238E27FC236}">
                <a16:creationId xmlns:a16="http://schemas.microsoft.com/office/drawing/2014/main" id="{62FA2C1F-B023-3993-D8BB-8D97DD5DBDBB}"/>
              </a:ext>
            </a:extLst>
          </p:cNvPr>
          <p:cNvCxnSpPr>
            <a:cxnSpLocks/>
            <a:stCxn id="133" idx="3"/>
            <a:endCxn id="136" idx="1"/>
          </p:cNvCxnSpPr>
          <p:nvPr/>
        </p:nvCxnSpPr>
        <p:spPr>
          <a:xfrm>
            <a:off x="4462549" y="4589824"/>
            <a:ext cx="350502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pic>
        <p:nvPicPr>
          <p:cNvPr id="136" name="グラフィックス 135">
            <a:extLst>
              <a:ext uri="{FF2B5EF4-FFF2-40B4-BE49-F238E27FC236}">
                <a16:creationId xmlns:a16="http://schemas.microsoft.com/office/drawing/2014/main" id="{3FED1DE1-2F03-FFAE-202B-9E7D57293A7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7967575" y="4377849"/>
            <a:ext cx="423949" cy="423949"/>
          </a:xfrm>
          <a:prstGeom prst="rect">
            <a:avLst/>
          </a:prstGeom>
        </p:spPr>
      </p:pic>
      <p:pic>
        <p:nvPicPr>
          <p:cNvPr id="137" name="グラフィックス 136">
            <a:extLst>
              <a:ext uri="{FF2B5EF4-FFF2-40B4-BE49-F238E27FC236}">
                <a16:creationId xmlns:a16="http://schemas.microsoft.com/office/drawing/2014/main" id="{496B978F-2A52-A780-18D6-8C62505950D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359477" y="6100234"/>
            <a:ext cx="423949" cy="423949"/>
          </a:xfrm>
          <a:prstGeom prst="rect">
            <a:avLst/>
          </a:prstGeom>
        </p:spPr>
      </p:pic>
      <p:pic>
        <p:nvPicPr>
          <p:cNvPr id="138" name="グラフィックス 137">
            <a:extLst>
              <a:ext uri="{FF2B5EF4-FFF2-40B4-BE49-F238E27FC236}">
                <a16:creationId xmlns:a16="http://schemas.microsoft.com/office/drawing/2014/main" id="{A9827F43-F7C2-7AB5-66C1-5C1ADA48D57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3995857" y="6100234"/>
            <a:ext cx="423949" cy="423949"/>
          </a:xfrm>
          <a:prstGeom prst="rect">
            <a:avLst/>
          </a:prstGeom>
        </p:spPr>
      </p:pic>
      <p:cxnSp>
        <p:nvCxnSpPr>
          <p:cNvPr id="139" name="直線矢印コネクタ 138">
            <a:extLst>
              <a:ext uri="{FF2B5EF4-FFF2-40B4-BE49-F238E27FC236}">
                <a16:creationId xmlns:a16="http://schemas.microsoft.com/office/drawing/2014/main" id="{9780DCBB-E618-39AB-2C92-B0257434FDD9}"/>
              </a:ext>
            </a:extLst>
          </p:cNvPr>
          <p:cNvCxnSpPr>
            <a:stCxn id="137" idx="3"/>
            <a:endCxn id="138" idx="1"/>
          </p:cNvCxnSpPr>
          <p:nvPr/>
        </p:nvCxnSpPr>
        <p:spPr>
          <a:xfrm>
            <a:off x="1783426" y="6312209"/>
            <a:ext cx="2212431"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40" name="直線矢印コネクタ 139">
            <a:extLst>
              <a:ext uri="{FF2B5EF4-FFF2-40B4-BE49-F238E27FC236}">
                <a16:creationId xmlns:a16="http://schemas.microsoft.com/office/drawing/2014/main" id="{3FA42515-BC41-C967-3E00-32384535C9D6}"/>
              </a:ext>
            </a:extLst>
          </p:cNvPr>
          <p:cNvCxnSpPr>
            <a:cxnSpLocks/>
            <a:stCxn id="138" idx="3"/>
            <a:endCxn id="141" idx="1"/>
          </p:cNvCxnSpPr>
          <p:nvPr/>
        </p:nvCxnSpPr>
        <p:spPr>
          <a:xfrm>
            <a:off x="4419806" y="6312209"/>
            <a:ext cx="4002834"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pic>
        <p:nvPicPr>
          <p:cNvPr id="141" name="グラフィックス 140">
            <a:extLst>
              <a:ext uri="{FF2B5EF4-FFF2-40B4-BE49-F238E27FC236}">
                <a16:creationId xmlns:a16="http://schemas.microsoft.com/office/drawing/2014/main" id="{AD5F494C-3896-D4F1-41ED-BD2BE915195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422640" y="6100234"/>
            <a:ext cx="423949" cy="423949"/>
          </a:xfrm>
          <a:prstGeom prst="rect">
            <a:avLst/>
          </a:prstGeom>
        </p:spPr>
      </p:pic>
      <p:cxnSp>
        <p:nvCxnSpPr>
          <p:cNvPr id="145" name="直線矢印コネクタ 144">
            <a:extLst>
              <a:ext uri="{FF2B5EF4-FFF2-40B4-BE49-F238E27FC236}">
                <a16:creationId xmlns:a16="http://schemas.microsoft.com/office/drawing/2014/main" id="{1C4D8C88-B022-D3B7-8787-961E2235C16D}"/>
              </a:ext>
            </a:extLst>
          </p:cNvPr>
          <p:cNvCxnSpPr>
            <a:cxnSpLocks/>
          </p:cNvCxnSpPr>
          <p:nvPr/>
        </p:nvCxnSpPr>
        <p:spPr>
          <a:xfrm>
            <a:off x="8846589" y="6314326"/>
            <a:ext cx="1059411" cy="0"/>
          </a:xfrm>
          <a:prstGeom prst="straightConnector1">
            <a:avLst/>
          </a:prstGeom>
          <a:ln w="12700">
            <a:headEnd type="triangle"/>
            <a:tailEnd type="triangle"/>
          </a:ln>
        </p:spPr>
        <p:style>
          <a:lnRef idx="1">
            <a:schemeClr val="dk1"/>
          </a:lnRef>
          <a:fillRef idx="0">
            <a:schemeClr val="dk1"/>
          </a:fillRef>
          <a:effectRef idx="0">
            <a:schemeClr val="dk1"/>
          </a:effectRef>
          <a:fontRef idx="minor">
            <a:schemeClr val="tx1"/>
          </a:fontRef>
        </p:style>
      </p:cxnSp>
      <p:cxnSp>
        <p:nvCxnSpPr>
          <p:cNvPr id="149" name="直線矢印コネクタ 148">
            <a:extLst>
              <a:ext uri="{FF2B5EF4-FFF2-40B4-BE49-F238E27FC236}">
                <a16:creationId xmlns:a16="http://schemas.microsoft.com/office/drawing/2014/main" id="{45CD6C87-2331-C959-9FE0-166927262323}"/>
              </a:ext>
            </a:extLst>
          </p:cNvPr>
          <p:cNvCxnSpPr>
            <a:cxnSpLocks/>
            <a:stCxn id="129" idx="3"/>
            <a:endCxn id="93" idx="1"/>
          </p:cNvCxnSpPr>
          <p:nvPr/>
        </p:nvCxnSpPr>
        <p:spPr>
          <a:xfrm flipV="1">
            <a:off x="8391524" y="2620582"/>
            <a:ext cx="2793111" cy="16255"/>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52" name="直線矢印コネクタ 151">
            <a:extLst>
              <a:ext uri="{FF2B5EF4-FFF2-40B4-BE49-F238E27FC236}">
                <a16:creationId xmlns:a16="http://schemas.microsoft.com/office/drawing/2014/main" id="{33003009-98BA-80E1-3C1D-6D6CBF24E6FF}"/>
              </a:ext>
            </a:extLst>
          </p:cNvPr>
          <p:cNvCxnSpPr>
            <a:cxnSpLocks/>
            <a:stCxn id="136" idx="3"/>
          </p:cNvCxnSpPr>
          <p:nvPr/>
        </p:nvCxnSpPr>
        <p:spPr>
          <a:xfrm>
            <a:off x="8391524" y="4589824"/>
            <a:ext cx="1687831" cy="1247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pic>
        <p:nvPicPr>
          <p:cNvPr id="158" name="グラフィックス 157">
            <a:extLst>
              <a:ext uri="{FF2B5EF4-FFF2-40B4-BE49-F238E27FC236}">
                <a16:creationId xmlns:a16="http://schemas.microsoft.com/office/drawing/2014/main" id="{26775B90-991E-4EF7-E77F-A4F96AD7D8E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2013585" y="3911601"/>
            <a:ext cx="423949" cy="423949"/>
          </a:xfrm>
          <a:prstGeom prst="rect">
            <a:avLst/>
          </a:prstGeom>
        </p:spPr>
      </p:pic>
      <p:pic>
        <p:nvPicPr>
          <p:cNvPr id="159" name="グラフィックス 158">
            <a:extLst>
              <a:ext uri="{FF2B5EF4-FFF2-40B4-BE49-F238E27FC236}">
                <a16:creationId xmlns:a16="http://schemas.microsoft.com/office/drawing/2014/main" id="{D296854E-80D1-7E35-0509-2A161730CF5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14070985" y="5469469"/>
            <a:ext cx="423949" cy="423949"/>
          </a:xfrm>
          <a:prstGeom prst="rect">
            <a:avLst/>
          </a:prstGeom>
        </p:spPr>
      </p:pic>
      <p:pic>
        <p:nvPicPr>
          <p:cNvPr id="161" name="object 46">
            <a:extLst>
              <a:ext uri="{FF2B5EF4-FFF2-40B4-BE49-F238E27FC236}">
                <a16:creationId xmlns:a16="http://schemas.microsoft.com/office/drawing/2014/main" id="{3798E13E-E3EA-178B-2442-AD9D010976F8}"/>
              </a:ext>
            </a:extLst>
          </p:cNvPr>
          <p:cNvPicPr/>
          <p:nvPr/>
        </p:nvPicPr>
        <p:blipFill>
          <a:blip r:embed="rId6" cstate="print">
            <a:duotone>
              <a:schemeClr val="accent4">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contrast="100000"/>
                    </a14:imgEffect>
                  </a14:imgLayer>
                </a14:imgProps>
              </a:ext>
            </a:extLst>
          </a:blip>
          <a:stretch>
            <a:fillRect/>
          </a:stretch>
        </p:blipFill>
        <p:spPr>
          <a:xfrm>
            <a:off x="11190347" y="2032613"/>
            <a:ext cx="362418" cy="362418"/>
          </a:xfrm>
          <a:prstGeom prst="rect">
            <a:avLst/>
          </a:prstGeom>
          <a:solidFill>
            <a:srgbClr val="7748D5"/>
          </a:solidFill>
          <a:ln>
            <a:noFill/>
          </a:ln>
        </p:spPr>
      </p:pic>
      <p:pic>
        <p:nvPicPr>
          <p:cNvPr id="162" name="object 46">
            <a:extLst>
              <a:ext uri="{FF2B5EF4-FFF2-40B4-BE49-F238E27FC236}">
                <a16:creationId xmlns:a16="http://schemas.microsoft.com/office/drawing/2014/main" id="{583054D4-8531-C749-7651-4087C4A77BC4}"/>
              </a:ext>
            </a:extLst>
          </p:cNvPr>
          <p:cNvPicPr/>
          <p:nvPr/>
        </p:nvPicPr>
        <p:blipFill>
          <a:blip r:embed="rId6" cstate="print">
            <a:duotone>
              <a:schemeClr val="accent4">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contrast="100000"/>
                    </a14:imgEffect>
                  </a14:imgLayer>
                </a14:imgProps>
              </a:ext>
            </a:extLst>
          </a:blip>
          <a:stretch>
            <a:fillRect/>
          </a:stretch>
        </p:blipFill>
        <p:spPr>
          <a:xfrm>
            <a:off x="10124078" y="4157891"/>
            <a:ext cx="362418" cy="362418"/>
          </a:xfrm>
          <a:prstGeom prst="rect">
            <a:avLst/>
          </a:prstGeom>
          <a:solidFill>
            <a:srgbClr val="7748D5"/>
          </a:solidFill>
          <a:ln>
            <a:noFill/>
          </a:ln>
        </p:spPr>
      </p:pic>
      <p:pic>
        <p:nvPicPr>
          <p:cNvPr id="163" name="object 46">
            <a:extLst>
              <a:ext uri="{FF2B5EF4-FFF2-40B4-BE49-F238E27FC236}">
                <a16:creationId xmlns:a16="http://schemas.microsoft.com/office/drawing/2014/main" id="{F30AC168-4F26-887F-197F-3FF5493FCAFA}"/>
              </a:ext>
            </a:extLst>
          </p:cNvPr>
          <p:cNvPicPr/>
          <p:nvPr/>
        </p:nvPicPr>
        <p:blipFill>
          <a:blip r:embed="rId6" cstate="print">
            <a:duotone>
              <a:schemeClr val="accent4">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contrast="100000"/>
                    </a14:imgEffect>
                  </a14:imgLayer>
                </a14:imgProps>
              </a:ext>
            </a:extLst>
          </a:blip>
          <a:stretch>
            <a:fillRect/>
          </a:stretch>
        </p:blipFill>
        <p:spPr>
          <a:xfrm>
            <a:off x="9954173" y="5782983"/>
            <a:ext cx="362418" cy="362418"/>
          </a:xfrm>
          <a:prstGeom prst="rect">
            <a:avLst/>
          </a:prstGeom>
          <a:solidFill>
            <a:srgbClr val="7748D5"/>
          </a:solidFill>
          <a:ln>
            <a:noFill/>
          </a:ln>
        </p:spPr>
      </p:pic>
      <p:pic>
        <p:nvPicPr>
          <p:cNvPr id="164" name="object 46">
            <a:extLst>
              <a:ext uri="{FF2B5EF4-FFF2-40B4-BE49-F238E27FC236}">
                <a16:creationId xmlns:a16="http://schemas.microsoft.com/office/drawing/2014/main" id="{A1D4F833-5D1F-E228-6C1A-3C7FAB44E285}"/>
              </a:ext>
            </a:extLst>
          </p:cNvPr>
          <p:cNvPicPr/>
          <p:nvPr/>
        </p:nvPicPr>
        <p:blipFill>
          <a:blip r:embed="rId6" cstate="print">
            <a:duotone>
              <a:schemeClr val="accent4">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contrast="100000"/>
                    </a14:imgEffect>
                  </a14:imgLayer>
                </a14:imgProps>
              </a:ext>
            </a:extLst>
          </a:blip>
          <a:stretch>
            <a:fillRect/>
          </a:stretch>
        </p:blipFill>
        <p:spPr>
          <a:xfrm>
            <a:off x="12113407" y="5776129"/>
            <a:ext cx="362418" cy="362418"/>
          </a:xfrm>
          <a:prstGeom prst="rect">
            <a:avLst/>
          </a:prstGeom>
          <a:solidFill>
            <a:srgbClr val="7748D5"/>
          </a:solidFill>
          <a:ln>
            <a:noFill/>
          </a:ln>
        </p:spPr>
      </p:pic>
      <p:pic>
        <p:nvPicPr>
          <p:cNvPr id="165" name="object 46">
            <a:extLst>
              <a:ext uri="{FF2B5EF4-FFF2-40B4-BE49-F238E27FC236}">
                <a16:creationId xmlns:a16="http://schemas.microsoft.com/office/drawing/2014/main" id="{103B2B23-2EEC-12F6-E22F-2A10C5AC168A}"/>
              </a:ext>
            </a:extLst>
          </p:cNvPr>
          <p:cNvPicPr/>
          <p:nvPr/>
        </p:nvPicPr>
        <p:blipFill>
          <a:blip r:embed="rId6" cstate="print">
            <a:duotone>
              <a:schemeClr val="accent4">
                <a:shade val="45000"/>
                <a:satMod val="135000"/>
              </a:schemeClr>
              <a:prstClr val="white"/>
            </a:duotone>
            <a:extLst>
              <a:ext uri="{BEBA8EAE-BF5A-486C-A8C5-ECC9F3942E4B}">
                <a14:imgProps xmlns:a14="http://schemas.microsoft.com/office/drawing/2010/main">
                  <a14:imgLayer r:embed="rId7">
                    <a14:imgEffect>
                      <a14:saturation sat="400000"/>
                    </a14:imgEffect>
                    <a14:imgEffect>
                      <a14:brightnessContrast contrast="100000"/>
                    </a14:imgEffect>
                  </a14:imgLayer>
                </a14:imgProps>
              </a:ext>
            </a:extLst>
          </a:blip>
          <a:stretch>
            <a:fillRect/>
          </a:stretch>
        </p:blipFill>
        <p:spPr>
          <a:xfrm>
            <a:off x="10454131" y="7926786"/>
            <a:ext cx="362418" cy="362418"/>
          </a:xfrm>
          <a:prstGeom prst="rect">
            <a:avLst/>
          </a:prstGeom>
          <a:solidFill>
            <a:srgbClr val="7748D5"/>
          </a:solid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113</Words>
  <Application>Microsoft Office PowerPoint</Application>
  <PresentationFormat>ユーザー設定</PresentationFormat>
  <Paragraphs>39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Theme</vt:lpstr>
      <vt:lpstr>ガバメントクラウド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2023-09-28T05:11:42Z</dcterms:modified>
</cp:coreProperties>
</file>